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3"/>
  </p:notesMasterIdLst>
  <p:sldIdLst>
    <p:sldId id="256" r:id="rId2"/>
    <p:sldId id="264" r:id="rId3"/>
    <p:sldId id="267" r:id="rId4"/>
    <p:sldId id="284" r:id="rId5"/>
    <p:sldId id="268" r:id="rId6"/>
    <p:sldId id="266" r:id="rId7"/>
    <p:sldId id="289" r:id="rId8"/>
    <p:sldId id="285" r:id="rId9"/>
    <p:sldId id="286" r:id="rId10"/>
    <p:sldId id="257" r:id="rId11"/>
    <p:sldId id="270" r:id="rId12"/>
    <p:sldId id="287" r:id="rId13"/>
    <p:sldId id="290" r:id="rId14"/>
    <p:sldId id="275" r:id="rId15"/>
    <p:sldId id="291" r:id="rId16"/>
    <p:sldId id="274" r:id="rId17"/>
    <p:sldId id="292" r:id="rId18"/>
    <p:sldId id="293" r:id="rId19"/>
    <p:sldId id="294" r:id="rId20"/>
    <p:sldId id="276" r:id="rId21"/>
    <p:sldId id="273" r:id="rId22"/>
    <p:sldId id="261" r:id="rId23"/>
    <p:sldId id="271" r:id="rId24"/>
    <p:sldId id="279" r:id="rId25"/>
    <p:sldId id="288" r:id="rId26"/>
    <p:sldId id="295" r:id="rId27"/>
    <p:sldId id="277" r:id="rId28"/>
    <p:sldId id="258" r:id="rId29"/>
    <p:sldId id="280" r:id="rId30"/>
    <p:sldId id="281" r:id="rId31"/>
    <p:sldId id="27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A53F51"/>
    <a:srgbClr val="595959"/>
    <a:srgbClr val="30ACEC"/>
    <a:srgbClr val="152E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77" autoAdjust="0"/>
    <p:restoredTop sz="94660"/>
  </p:normalViewPr>
  <p:slideViewPr>
    <p:cSldViewPr snapToGrid="0" snapToObjects="1">
      <p:cViewPr>
        <p:scale>
          <a:sx n="110" d="100"/>
          <a:sy n="110" d="100"/>
        </p:scale>
        <p:origin x="456" y="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BC58B-3B30-42EC-A554-39A579B3B3B1}" type="datetimeFigureOut">
              <a:rPr lang="de-CH" smtClean="0"/>
              <a:t>24.11.2024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D4556-E711-4488-898F-DE52A407EE4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898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D4556-E711-4488-898F-DE52A407EE44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14077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1" descr="A close up of dots&#10;">
            <a:extLst>
              <a:ext uri="{FF2B5EF4-FFF2-40B4-BE49-F238E27FC236}">
                <a16:creationId xmlns:a16="http://schemas.microsoft.com/office/drawing/2014/main" id="{7AB29D43-4B08-2135-F1EA-1A4A7147AD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37680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7" descr="abstract image">
            <a:extLst>
              <a:ext uri="{FF2B5EF4-FFF2-40B4-BE49-F238E27FC236}">
                <a16:creationId xmlns:a16="http://schemas.microsoft.com/office/drawing/2014/main" id="{161DA64E-0D5C-6657-BAAF-D622A3834F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457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71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9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70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subtitle + pictu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4669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38316" y="-11113"/>
            <a:ext cx="5931852" cy="6880225"/>
          </a:xfrm>
          <a:prstGeom prst="parallelogram">
            <a:avLst>
              <a:gd name="adj" fmla="val 16978"/>
            </a:avLst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94669" y="4145280"/>
            <a:ext cx="5066250" cy="690880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4800" cap="all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1832095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9753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41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71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960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6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4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46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990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9" r:id="rId2"/>
    <p:sldLayoutId id="2147483700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9" r:id="rId10"/>
    <p:sldLayoutId id="2147483710" r:id="rId11"/>
    <p:sldLayoutId id="2147483711" r:id="rId12"/>
    <p:sldLayoutId id="214748371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langchain-ai.github.io/langgraph/concepts/high_level/#core-principles" TargetMode="Externa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Introduction to LangChain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A0E5CD2-BAFC-6FB4-B459-E8B9D3FE3E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Pascal Simon</a:t>
            </a:r>
          </a:p>
          <a:p>
            <a:r>
              <a:rPr lang="en-US" dirty="0"/>
              <a:t>2024/11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LangChain Addresses these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LangChain is a </a:t>
            </a:r>
            <a:r>
              <a:rPr lang="en-US" sz="2400" dirty="0">
                <a:solidFill>
                  <a:srgbClr val="FFFF00"/>
                </a:solidFill>
              </a:rPr>
              <a:t>programming framework </a:t>
            </a:r>
            <a:r>
              <a:rPr lang="en-US" sz="2400" dirty="0"/>
              <a:t>with Python and JavaScript bindings</a:t>
            </a:r>
          </a:p>
          <a:p>
            <a:r>
              <a:rPr lang="en-US" sz="2400" dirty="0"/>
              <a:t>Aims to </a:t>
            </a:r>
            <a:r>
              <a:rPr lang="en-US" sz="2400" dirty="0">
                <a:solidFill>
                  <a:srgbClr val="FFFF00"/>
                </a:solidFill>
              </a:rPr>
              <a:t>accelerate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FFFF00"/>
                </a:solidFill>
              </a:rPr>
              <a:t>simplify</a:t>
            </a:r>
            <a:r>
              <a:rPr lang="en-US" sz="2400" dirty="0"/>
              <a:t> building applications based on LLMs</a:t>
            </a:r>
          </a:p>
          <a:p>
            <a:r>
              <a:rPr lang="en-US" sz="2400" dirty="0"/>
              <a:t>Started in </a:t>
            </a:r>
            <a:r>
              <a:rPr lang="en-US" sz="2400" dirty="0">
                <a:solidFill>
                  <a:srgbClr val="FFFF00"/>
                </a:solidFill>
              </a:rPr>
              <a:t>Oct 22 </a:t>
            </a:r>
            <a:r>
              <a:rPr lang="en-US" sz="2400" dirty="0"/>
              <a:t>by Harrison Chase </a:t>
            </a:r>
            <a:r>
              <a:rPr lang="en-US" sz="2400" baseline="30000" dirty="0"/>
              <a:t>1)</a:t>
            </a:r>
          </a:p>
          <a:p>
            <a:r>
              <a:rPr lang="en-US" sz="2400" dirty="0"/>
              <a:t>Incorporated as in </a:t>
            </a:r>
            <a:r>
              <a:rPr lang="en-US" sz="2400" dirty="0">
                <a:solidFill>
                  <a:srgbClr val="FFFF00"/>
                </a:solidFill>
              </a:rPr>
              <a:t>April 23</a:t>
            </a:r>
            <a:r>
              <a:rPr lang="en-US" sz="2400" dirty="0"/>
              <a:t>, raised $20M, valued at $200M  </a:t>
            </a:r>
            <a:r>
              <a:rPr lang="en-US" sz="2400" baseline="30000" dirty="0"/>
              <a:t>1)</a:t>
            </a:r>
            <a:endParaRPr lang="en-US" sz="2400" dirty="0"/>
          </a:p>
          <a:p>
            <a:r>
              <a:rPr lang="en-US" sz="2400" dirty="0"/>
              <a:t>LangChain framework remains </a:t>
            </a:r>
            <a:r>
              <a:rPr lang="en-US" sz="2400" dirty="0">
                <a:solidFill>
                  <a:srgbClr val="FFFF00"/>
                </a:solidFill>
              </a:rPr>
              <a:t>open source</a:t>
            </a:r>
            <a:r>
              <a:rPr lang="en-US" sz="2400" dirty="0"/>
              <a:t>, &gt; 4K contributors</a:t>
            </a:r>
          </a:p>
          <a:p>
            <a:r>
              <a:rPr lang="en-US" sz="2400" dirty="0"/>
              <a:t>Seems to be the </a:t>
            </a:r>
            <a:r>
              <a:rPr lang="en-US" sz="2400" dirty="0">
                <a:solidFill>
                  <a:srgbClr val="FFFF00"/>
                </a:solidFill>
              </a:rPr>
              <a:t>de-facto standard </a:t>
            </a:r>
            <a:r>
              <a:rPr lang="en-US" sz="2400" dirty="0"/>
              <a:t>for building LLM-based applications</a:t>
            </a:r>
          </a:p>
          <a:p>
            <a:r>
              <a:rPr lang="en-US" sz="2400" dirty="0"/>
              <a:t>Integrates with a </a:t>
            </a:r>
            <a:r>
              <a:rPr lang="en-US" sz="2400" dirty="0">
                <a:solidFill>
                  <a:srgbClr val="FFFF00"/>
                </a:solidFill>
              </a:rPr>
              <a:t>large number of LLMs </a:t>
            </a:r>
            <a:r>
              <a:rPr lang="en-US" sz="2400" dirty="0"/>
              <a:t>and </a:t>
            </a:r>
            <a:r>
              <a:rPr lang="en-US" sz="2400" dirty="0">
                <a:solidFill>
                  <a:srgbClr val="FFFF00"/>
                </a:solidFill>
              </a:rPr>
              <a:t>other services </a:t>
            </a:r>
            <a:r>
              <a:rPr lang="en-US" sz="2400" dirty="0"/>
              <a:t>typically required (vector stores, document processing, evaluation, etc.)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568466-CAB1-FAF5-8E69-D27B14E01D55}"/>
              </a:ext>
            </a:extLst>
          </p:cNvPr>
          <p:cNvSpPr txBox="1"/>
          <p:nvPr/>
        </p:nvSpPr>
        <p:spPr>
          <a:xfrm>
            <a:off x="977153" y="6032639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https://en.wikipedia.org/wiki/LangChain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Key components of LangChain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FC1D36F-573F-D7F3-DF9D-C2A52B624D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952" r="5952"/>
          <a:stretch/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6B5DE1C-E94E-B6E5-604E-CECF9E4F44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&lt;2&gt;</a:t>
            </a:r>
          </a:p>
        </p:txBody>
      </p:sp>
    </p:spTree>
    <p:extLst>
      <p:ext uri="{BB962C8B-B14F-4D97-AF65-F5344CB8AC3E}">
        <p14:creationId xmlns:p14="http://schemas.microsoft.com/office/powerpoint/2010/main" val="3938893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C1A81-AD61-C237-11EF-012F91099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06F47-BBA6-B75E-A64B-8EE940C26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LangChain, LangSmith, LangGraph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70283-E727-6C65-48E8-D798A17B0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56529" cy="435133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LangChain</a:t>
            </a:r>
            <a:r>
              <a:rPr lang="en-US" sz="2400" dirty="0"/>
              <a:t>: the actual programming framework</a:t>
            </a:r>
          </a:p>
          <a:p>
            <a:r>
              <a:rPr lang="en-US" sz="2400" dirty="0">
                <a:solidFill>
                  <a:srgbClr val="FFFF00"/>
                </a:solidFill>
              </a:rPr>
              <a:t>Integrations</a:t>
            </a:r>
            <a:r>
              <a:rPr lang="en-US" sz="2400" dirty="0"/>
              <a:t>: 3</a:t>
            </a:r>
            <a:r>
              <a:rPr lang="en-US" sz="2400" baseline="30000" dirty="0"/>
              <a:t>rd</a:t>
            </a:r>
            <a:r>
              <a:rPr lang="en-US" sz="2400" dirty="0"/>
              <a:t> party adapters</a:t>
            </a:r>
          </a:p>
          <a:p>
            <a:r>
              <a:rPr lang="en-US" sz="2400" dirty="0">
                <a:solidFill>
                  <a:srgbClr val="FFFF00"/>
                </a:solidFill>
              </a:rPr>
              <a:t>LangGraph</a:t>
            </a:r>
            <a:r>
              <a:rPr lang="en-US" sz="2400" dirty="0"/>
              <a:t>: High-level framework to work with agents</a:t>
            </a:r>
          </a:p>
          <a:p>
            <a:r>
              <a:rPr lang="en-US" sz="2400" dirty="0">
                <a:solidFill>
                  <a:srgbClr val="FFFF00"/>
                </a:solidFill>
              </a:rPr>
              <a:t>LangSmith</a:t>
            </a:r>
            <a:r>
              <a:rPr lang="en-US" sz="2400" dirty="0"/>
              <a:t>: Platform monitoring &amp; evaluation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383285-1AB0-B97F-53B4-523B4E4FF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623" y="1825625"/>
            <a:ext cx="6434177" cy="41418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8DE48C-C6C2-EB26-A6FF-A2F177AD2198}"/>
              </a:ext>
            </a:extLst>
          </p:cNvPr>
          <p:cNvSpPr txBox="1"/>
          <p:nvPr/>
        </p:nvSpPr>
        <p:spPr>
          <a:xfrm>
            <a:off x="977153" y="6084183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Source: https://python.langchain.com/docs/introduction/</a:t>
            </a:r>
          </a:p>
        </p:txBody>
      </p:sp>
    </p:spTree>
    <p:extLst>
      <p:ext uri="{BB962C8B-B14F-4D97-AF65-F5344CB8AC3E}">
        <p14:creationId xmlns:p14="http://schemas.microsoft.com/office/powerpoint/2010/main" val="2894717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ACA94-68E4-E8D5-C1F5-D68097766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the </a:t>
            </a:r>
            <a:r>
              <a:rPr lang="en-US" sz="4000" dirty="0">
                <a:solidFill>
                  <a:srgbClr val="FFFF00"/>
                </a:solidFill>
              </a:rPr>
              <a:t>Chain</a:t>
            </a:r>
            <a:r>
              <a:rPr lang="en-US" sz="4000" dirty="0"/>
              <a:t> in LangChain means</a:t>
            </a:r>
            <a:endParaRPr lang="de-CH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2D81C-F129-21AA-1025-20EE2F36C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87176"/>
          </a:xfrm>
        </p:spPr>
        <p:txBody>
          <a:bodyPr/>
          <a:lstStyle/>
          <a:p>
            <a:r>
              <a:rPr lang="en-US" dirty="0"/>
              <a:t>Initially, LLM applications were typically seen as a </a:t>
            </a:r>
            <a:r>
              <a:rPr lang="en-US" dirty="0">
                <a:solidFill>
                  <a:srgbClr val="FFFF00"/>
                </a:solidFill>
              </a:rPr>
              <a:t>chain of processes</a:t>
            </a:r>
          </a:p>
          <a:p>
            <a:endParaRPr lang="en-US" dirty="0">
              <a:solidFill>
                <a:srgbClr val="FFFF00"/>
              </a:solidFill>
            </a:endParaRPr>
          </a:p>
          <a:p>
            <a:r>
              <a:rPr lang="en-US" dirty="0"/>
              <a:t>LangChain introduces an expression language </a:t>
            </a:r>
            <a:r>
              <a:rPr lang="en-US" dirty="0">
                <a:solidFill>
                  <a:srgbClr val="FFFF00"/>
                </a:solidFill>
              </a:rPr>
              <a:t>LCEL</a:t>
            </a:r>
            <a:r>
              <a:rPr lang="en-US" dirty="0"/>
              <a:t> that allows elegant chain definition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FF00"/>
                </a:solidFill>
              </a:rPr>
              <a:t>Example</a:t>
            </a:r>
            <a:r>
              <a:rPr lang="en-US" dirty="0"/>
              <a:t>: Q&amp;A on company knowledge database (using RAG) </a:t>
            </a:r>
            <a:r>
              <a:rPr lang="en-US" baseline="30000" dirty="0"/>
              <a:t>1)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de-CH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08614CE-F0A3-FD8B-BF60-57C9DC328185}"/>
              </a:ext>
            </a:extLst>
          </p:cNvPr>
          <p:cNvSpPr/>
          <p:nvPr/>
        </p:nvSpPr>
        <p:spPr>
          <a:xfrm>
            <a:off x="2254827" y="2396992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9A62CF7-CF27-BB40-C74D-0ABC1E3BEE7D}"/>
              </a:ext>
            </a:extLst>
          </p:cNvPr>
          <p:cNvSpPr/>
          <p:nvPr/>
        </p:nvSpPr>
        <p:spPr>
          <a:xfrm>
            <a:off x="2477629" y="2396993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113D25-F2D5-FD17-DD91-57E4567BF085}"/>
              </a:ext>
            </a:extLst>
          </p:cNvPr>
          <p:cNvSpPr/>
          <p:nvPr/>
        </p:nvSpPr>
        <p:spPr>
          <a:xfrm>
            <a:off x="1156963" y="2323174"/>
            <a:ext cx="1221772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input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8F7AF66-D2C0-7D51-BC18-188EC09A1467}"/>
              </a:ext>
            </a:extLst>
          </p:cNvPr>
          <p:cNvSpPr/>
          <p:nvPr/>
        </p:nvSpPr>
        <p:spPr>
          <a:xfrm>
            <a:off x="3841429" y="2396992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A853208-F142-FCB2-6571-3CCD8B746409}"/>
              </a:ext>
            </a:extLst>
          </p:cNvPr>
          <p:cNvSpPr/>
          <p:nvPr/>
        </p:nvSpPr>
        <p:spPr>
          <a:xfrm>
            <a:off x="4064231" y="2396993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F6EF4E-E50D-304A-5932-49D88537DFAA}"/>
              </a:ext>
            </a:extLst>
          </p:cNvPr>
          <p:cNvSpPr/>
          <p:nvPr/>
        </p:nvSpPr>
        <p:spPr>
          <a:xfrm>
            <a:off x="2694380" y="2323172"/>
            <a:ext cx="1270956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Embedding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70A1F48-7BF5-E6F1-8E3B-A72028864606}"/>
              </a:ext>
            </a:extLst>
          </p:cNvPr>
          <p:cNvSpPr/>
          <p:nvPr/>
        </p:nvSpPr>
        <p:spPr>
          <a:xfrm>
            <a:off x="5217406" y="2396993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24069BF-F512-5F37-7321-E582979A5F7A}"/>
              </a:ext>
            </a:extLst>
          </p:cNvPr>
          <p:cNvSpPr/>
          <p:nvPr/>
        </p:nvSpPr>
        <p:spPr>
          <a:xfrm>
            <a:off x="5440208" y="2396994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57C2988-74E5-1C81-D16C-0BD107CD8FB8}"/>
              </a:ext>
            </a:extLst>
          </p:cNvPr>
          <p:cNvSpPr/>
          <p:nvPr/>
        </p:nvSpPr>
        <p:spPr>
          <a:xfrm>
            <a:off x="6433684" y="2410810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DBFAC34-D092-BDC9-2E68-3B79D2069F8E}"/>
              </a:ext>
            </a:extLst>
          </p:cNvPr>
          <p:cNvSpPr/>
          <p:nvPr/>
        </p:nvSpPr>
        <p:spPr>
          <a:xfrm>
            <a:off x="6656486" y="2410811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58146F-7EA6-6208-C1B5-CA76AA24B701}"/>
              </a:ext>
            </a:extLst>
          </p:cNvPr>
          <p:cNvSpPr/>
          <p:nvPr/>
        </p:nvSpPr>
        <p:spPr>
          <a:xfrm>
            <a:off x="5656444" y="2323171"/>
            <a:ext cx="887323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CA5232A-F7E0-F5C4-EE7B-E985BB775B2C}"/>
              </a:ext>
            </a:extLst>
          </p:cNvPr>
          <p:cNvSpPr/>
          <p:nvPr/>
        </p:nvSpPr>
        <p:spPr>
          <a:xfrm>
            <a:off x="7954756" y="2396993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7598416-58DD-089E-11A6-DE21BAD51969}"/>
              </a:ext>
            </a:extLst>
          </p:cNvPr>
          <p:cNvSpPr/>
          <p:nvPr/>
        </p:nvSpPr>
        <p:spPr>
          <a:xfrm>
            <a:off x="8177558" y="2396994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AAB1F9-1D1C-20B9-F135-3BB20B3E14A7}"/>
              </a:ext>
            </a:extLst>
          </p:cNvPr>
          <p:cNvSpPr/>
          <p:nvPr/>
        </p:nvSpPr>
        <p:spPr>
          <a:xfrm>
            <a:off x="8393793" y="2323171"/>
            <a:ext cx="1963051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Formatting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2EB6C5B-6B06-0EAA-9DBA-C908C7C9B852}"/>
              </a:ext>
            </a:extLst>
          </p:cNvPr>
          <p:cNvSpPr/>
          <p:nvPr/>
        </p:nvSpPr>
        <p:spPr>
          <a:xfrm>
            <a:off x="4279335" y="2323174"/>
            <a:ext cx="1048154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Retrieval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3898F18-B799-8937-B073-E5E5017F91F9}"/>
              </a:ext>
            </a:extLst>
          </p:cNvPr>
          <p:cNvSpPr/>
          <p:nvPr/>
        </p:nvSpPr>
        <p:spPr>
          <a:xfrm>
            <a:off x="6872722" y="2336988"/>
            <a:ext cx="1211022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call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1A7855C-926C-5727-9A5B-3CEFDDC10D07}"/>
              </a:ext>
            </a:extLst>
          </p:cNvPr>
          <p:cNvSpPr txBox="1"/>
          <p:nvPr/>
        </p:nvSpPr>
        <p:spPr>
          <a:xfrm>
            <a:off x="1156962" y="4312801"/>
            <a:ext cx="5435427" cy="17832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rag_chain 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de-CH" sz="1400" b="0" i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"context"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retriever 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format_docs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400" dirty="0">
                <a:solidFill>
                  <a:srgbClr val="9CDCF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de-CH" sz="1400" b="0" i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"question"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RunnablePassthrough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CH" sz="1400" dirty="0">
                <a:solidFill>
                  <a:srgbClr val="D4D4D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prompt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llm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StrOutputParser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rag_chain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invoke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CH" sz="1400" b="0" i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"What is LangChain?"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CCCCCC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617AAEC-738E-A35D-2547-9540B4D2D5E1}"/>
              </a:ext>
            </a:extLst>
          </p:cNvPr>
          <p:cNvSpPr txBox="1"/>
          <p:nvPr/>
        </p:nvSpPr>
        <p:spPr>
          <a:xfrm>
            <a:off x="1007678" y="6243406"/>
            <a:ext cx="255198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https://python.langchain.com/docs/tutorials/rag/</a:t>
            </a:r>
          </a:p>
        </p:txBody>
      </p:sp>
    </p:spTree>
    <p:extLst>
      <p:ext uri="{BB962C8B-B14F-4D97-AF65-F5344CB8AC3E}">
        <p14:creationId xmlns:p14="http://schemas.microsoft.com/office/powerpoint/2010/main" val="223240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9DA1-1E67-384F-78DD-30747E278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Retrievers, Vector-Stores &amp;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90B13-FABF-184A-F613-E1148AE3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If the application should work with a specific data source (like company knowledge), a data store is needed, specifically a </a:t>
            </a:r>
            <a:r>
              <a:rPr lang="en-US" dirty="0">
                <a:solidFill>
                  <a:srgbClr val="FFFF00"/>
                </a:solidFill>
              </a:rPr>
              <a:t>vector-store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FF00"/>
                </a:solidFill>
              </a:rPr>
              <a:t>Memory</a:t>
            </a:r>
            <a:r>
              <a:rPr lang="en-US" dirty="0"/>
              <a:t> is used to store the state of a conversation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FF00"/>
                </a:solidFill>
              </a:rPr>
              <a:t>Retrievers</a:t>
            </a:r>
            <a:r>
              <a:rPr lang="en-US" dirty="0"/>
              <a:t> connect a vector-store to chains and agents</a:t>
            </a:r>
          </a:p>
          <a:p>
            <a:r>
              <a:rPr lang="en-US" dirty="0"/>
              <a:t>For example: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FAISS</a:t>
            </a:r>
            <a:r>
              <a:rPr lang="en-US" dirty="0"/>
              <a:t>: Easy to use in-memory vector store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BM25Retriever</a:t>
            </a:r>
            <a:r>
              <a:rPr lang="en-US" dirty="0"/>
              <a:t>: Full text search using BM25 algorithm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LOTR</a:t>
            </a:r>
            <a:r>
              <a:rPr lang="en-US" dirty="0"/>
              <a:t>: Lord of the retrievers: combines multiple retrievers</a:t>
            </a:r>
          </a:p>
        </p:txBody>
      </p:sp>
    </p:spTree>
    <p:extLst>
      <p:ext uri="{BB962C8B-B14F-4D97-AF65-F5344CB8AC3E}">
        <p14:creationId xmlns:p14="http://schemas.microsoft.com/office/powerpoint/2010/main" val="4083723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61106-69F7-9292-2F46-7E420C4A8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When a Chain is too static, we use </a:t>
            </a:r>
            <a:r>
              <a:rPr lang="en-US" sz="4000" dirty="0">
                <a:solidFill>
                  <a:srgbClr val="FFFF00"/>
                </a:solidFill>
              </a:rPr>
              <a:t>Agents</a:t>
            </a:r>
            <a:endParaRPr lang="de-CH" sz="40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923EB-B584-7BED-06A3-7F16B39AF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19606" cy="4351338"/>
          </a:xfrm>
        </p:spPr>
        <p:txBody>
          <a:bodyPr/>
          <a:lstStyle/>
          <a:p>
            <a:r>
              <a:rPr lang="en-US" dirty="0"/>
              <a:t>Chains are similar to traditional software: pre-defined workflow</a:t>
            </a:r>
          </a:p>
          <a:p>
            <a:r>
              <a:rPr lang="en-US" dirty="0"/>
              <a:t>Agents </a:t>
            </a:r>
            <a:r>
              <a:rPr lang="en-US" dirty="0">
                <a:solidFill>
                  <a:srgbClr val="FFFF00"/>
                </a:solidFill>
              </a:rPr>
              <a:t>use LLMs </a:t>
            </a:r>
            <a:r>
              <a:rPr lang="en-US" dirty="0"/>
              <a:t>to determine what to do</a:t>
            </a:r>
          </a:p>
          <a:p>
            <a:r>
              <a:rPr lang="en-US" dirty="0"/>
              <a:t>In each step, Agents can use </a:t>
            </a:r>
            <a:r>
              <a:rPr lang="en-US" dirty="0">
                <a:solidFill>
                  <a:srgbClr val="FFFF00"/>
                </a:solidFill>
              </a:rPr>
              <a:t>Tools</a:t>
            </a: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Traditional agents follow the </a:t>
            </a:r>
            <a:r>
              <a:rPr lang="en-US" dirty="0">
                <a:solidFill>
                  <a:srgbClr val="FFFF00"/>
                </a:solidFill>
              </a:rPr>
              <a:t>REACT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pattern: </a:t>
            </a:r>
            <a:r>
              <a:rPr lang="en-US" dirty="0" err="1">
                <a:solidFill>
                  <a:srgbClr val="FFFF00"/>
                </a:solidFill>
              </a:rPr>
              <a:t>RE</a:t>
            </a:r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ason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-</a:t>
            </a:r>
            <a:r>
              <a:rPr lang="en-US" dirty="0">
                <a:solidFill>
                  <a:srgbClr val="FFFF00"/>
                </a:solidFill>
              </a:rPr>
              <a:t>ACT</a:t>
            </a: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Human intervention possible (sometimes recommended, e.g. if you build an investment bot)</a:t>
            </a:r>
          </a:p>
          <a:p>
            <a:endParaRPr lang="en-US" dirty="0">
              <a:solidFill>
                <a:srgbClr val="FFFF00"/>
              </a:solidFill>
            </a:endParaRPr>
          </a:p>
          <a:p>
            <a:endParaRPr lang="de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4375B3-3C55-7DDC-BA9E-CCB87520F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5398" y="2917393"/>
            <a:ext cx="1328406" cy="2629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AA0456-77B7-5123-ECEF-39E34042120A}"/>
              </a:ext>
            </a:extLst>
          </p:cNvPr>
          <p:cNvSpPr txBox="1"/>
          <p:nvPr/>
        </p:nvSpPr>
        <p:spPr>
          <a:xfrm>
            <a:off x="10181407" y="3411604"/>
            <a:ext cx="496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Start</a:t>
            </a:r>
            <a:endParaRPr lang="de-CH" sz="12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FAD156-EF2A-DC5E-EF94-271A1233AAF5}"/>
              </a:ext>
            </a:extLst>
          </p:cNvPr>
          <p:cNvSpPr txBox="1"/>
          <p:nvPr/>
        </p:nvSpPr>
        <p:spPr>
          <a:xfrm>
            <a:off x="10140335" y="4010024"/>
            <a:ext cx="578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Agent</a:t>
            </a:r>
            <a:endParaRPr lang="de-CH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1CF4BD-111E-6109-DAD1-4264A38B765C}"/>
              </a:ext>
            </a:extLst>
          </p:cNvPr>
          <p:cNvSpPr txBox="1"/>
          <p:nvPr/>
        </p:nvSpPr>
        <p:spPr>
          <a:xfrm>
            <a:off x="9968633" y="4789059"/>
            <a:ext cx="4603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Tool</a:t>
            </a:r>
            <a:endParaRPr lang="de-CH" sz="12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25FCD7-48B0-87FB-7825-80AD67FBA593}"/>
              </a:ext>
            </a:extLst>
          </p:cNvPr>
          <p:cNvSpPr txBox="1"/>
          <p:nvPr/>
        </p:nvSpPr>
        <p:spPr>
          <a:xfrm>
            <a:off x="10677795" y="4778559"/>
            <a:ext cx="4603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End</a:t>
            </a:r>
            <a:endParaRPr lang="de-CH" sz="12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07412A-1D57-C196-9FD1-3778532A6DC7}"/>
              </a:ext>
            </a:extLst>
          </p:cNvPr>
          <p:cNvSpPr txBox="1"/>
          <p:nvPr/>
        </p:nvSpPr>
        <p:spPr>
          <a:xfrm>
            <a:off x="1007677" y="6243406"/>
            <a:ext cx="540183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https://langchain-ai.github.io/langgraph/reference/prebuilt/#langgraph.prebuilt.chat_agent_executor.create_react_agent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9277CD-9BE2-DFB5-3027-9B0AA3B9D43E}"/>
              </a:ext>
            </a:extLst>
          </p:cNvPr>
          <p:cNvSpPr txBox="1"/>
          <p:nvPr/>
        </p:nvSpPr>
        <p:spPr>
          <a:xfrm>
            <a:off x="10802393" y="2890959"/>
            <a:ext cx="5650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1)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666899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61453-DAD1-F1C2-B7D0-1F4E8C34A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An Agent is nothing without a </a:t>
            </a:r>
            <a:r>
              <a:rPr lang="en-US" sz="4000" dirty="0">
                <a:solidFill>
                  <a:srgbClr val="FFFF00"/>
                </a:solidFill>
              </a:rPr>
              <a:t>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964C1-6BF5-629E-AD19-6B18E9EA9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Tools are used to integrate virtually any functionality. E.g.: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Shell</a:t>
            </a:r>
            <a:r>
              <a:rPr lang="en-US" dirty="0"/>
              <a:t>: allows running shell commands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TavilySearchResults</a:t>
            </a:r>
            <a:r>
              <a:rPr lang="en-US" dirty="0"/>
              <a:t>: Web-search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WikipediaQueryRun</a:t>
            </a:r>
            <a:r>
              <a:rPr lang="en-US" dirty="0"/>
              <a:t>: Search Wikipedia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YouTubeSearchTool</a:t>
            </a:r>
            <a:r>
              <a:rPr lang="en-US" dirty="0"/>
              <a:t>: Search </a:t>
            </a:r>
            <a:r>
              <a:rPr lang="en-US" dirty="0" err="1"/>
              <a:t>youtube</a:t>
            </a:r>
            <a:r>
              <a:rPr lang="en-US" dirty="0"/>
              <a:t> videos, incl. metadata and transcriptions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BearlyInterpreterTool</a:t>
            </a:r>
            <a:r>
              <a:rPr lang="en-US" dirty="0"/>
              <a:t> / </a:t>
            </a:r>
            <a:r>
              <a:rPr lang="en-US" dirty="0" err="1">
                <a:solidFill>
                  <a:srgbClr val="FFFF00"/>
                </a:solidFill>
              </a:rPr>
              <a:t>PythonREPL</a:t>
            </a:r>
            <a:r>
              <a:rPr lang="en-US" dirty="0"/>
              <a:t>: Runs code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WolframAlphaAPIWrapper</a:t>
            </a:r>
            <a:r>
              <a:rPr lang="en-US" dirty="0"/>
              <a:t>: Solves complex math</a:t>
            </a:r>
          </a:p>
          <a:p>
            <a:r>
              <a:rPr lang="en-US" dirty="0">
                <a:solidFill>
                  <a:srgbClr val="FFFF00"/>
                </a:solidFill>
              </a:rPr>
              <a:t>Toolkits</a:t>
            </a:r>
            <a:r>
              <a:rPr lang="en-US" dirty="0"/>
              <a:t> are collections of tools (E.g. </a:t>
            </a:r>
            <a:r>
              <a:rPr lang="en-US" dirty="0" err="1"/>
              <a:t>SqlDatabaseToolkit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801717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7A7EB-239C-A1D5-46A1-4250E3C1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When one Agent is not enough: </a:t>
            </a:r>
            <a:r>
              <a:rPr lang="en-US" sz="4000" dirty="0">
                <a:solidFill>
                  <a:srgbClr val="FFFF00"/>
                </a:solidFill>
              </a:rPr>
              <a:t>LangGraph</a:t>
            </a:r>
            <a:endParaRPr lang="de-CH" sz="40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48BF0-CDDB-291F-CFD8-EB27E5577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41869" cy="4351338"/>
          </a:xfrm>
        </p:spPr>
        <p:txBody>
          <a:bodyPr/>
          <a:lstStyle/>
          <a:p>
            <a:r>
              <a:rPr lang="en-US" dirty="0"/>
              <a:t>LangGraph takes the REACT pattern to the next level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FF00"/>
                </a:solidFill>
              </a:rPr>
              <a:t>Multiple agents</a:t>
            </a:r>
            <a:r>
              <a:rPr lang="en-US" dirty="0"/>
              <a:t> can work together</a:t>
            </a:r>
          </a:p>
          <a:p>
            <a:r>
              <a:rPr lang="en-US" dirty="0"/>
              <a:t>Agents reflect on the success of their actions</a:t>
            </a:r>
          </a:p>
          <a:p>
            <a:r>
              <a:rPr lang="en-US" dirty="0"/>
              <a:t>Agents store </a:t>
            </a:r>
            <a:r>
              <a:rPr lang="en-US" dirty="0">
                <a:solidFill>
                  <a:srgbClr val="FFFF00"/>
                </a:solidFill>
              </a:rPr>
              <a:t>Reflections</a:t>
            </a:r>
            <a:r>
              <a:rPr lang="en-US" dirty="0"/>
              <a:t> and take them in to account in following steps</a:t>
            </a:r>
          </a:p>
          <a:p>
            <a:r>
              <a:rPr lang="en-US" dirty="0"/>
              <a:t>LangChain offers also a platform called LangGraph to deploy applications</a:t>
            </a:r>
          </a:p>
          <a:p>
            <a:endParaRPr lang="de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2CEF32-18B7-3CAD-7271-1DB9BFF6B08B}"/>
              </a:ext>
            </a:extLst>
          </p:cNvPr>
          <p:cNvSpPr txBox="1"/>
          <p:nvPr/>
        </p:nvSpPr>
        <p:spPr>
          <a:xfrm>
            <a:off x="1007677" y="6243406"/>
            <a:ext cx="540183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https://langchain-ai.github.io/langgraphjs/tutorials/reflection/reflection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D6E0CD-63A4-AFF6-87F7-284E15A2A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1366" y="2197326"/>
            <a:ext cx="5070040" cy="34685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9F99E9-56DD-6DE7-5630-ACA425935935}"/>
              </a:ext>
            </a:extLst>
          </p:cNvPr>
          <p:cNvSpPr txBox="1"/>
          <p:nvPr/>
        </p:nvSpPr>
        <p:spPr>
          <a:xfrm>
            <a:off x="10993981" y="2197326"/>
            <a:ext cx="5650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1)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440285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DDE3E-451A-2F4E-E9CD-4DFDEAB9B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3</a:t>
            </a:r>
            <a:r>
              <a:rPr lang="en-US" baseline="30000" dirty="0"/>
              <a:t>rd</a:t>
            </a:r>
            <a:r>
              <a:rPr lang="en-US" dirty="0"/>
              <a:t> party APIs</a:t>
            </a:r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E80DE-56BB-6C14-5CD4-63D424A49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main strength of LangChain is the availability of 3</a:t>
            </a:r>
            <a:r>
              <a:rPr lang="en-US" baseline="30000" dirty="0"/>
              <a:t>rd</a:t>
            </a:r>
            <a:r>
              <a:rPr lang="en-US" dirty="0"/>
              <a:t> party </a:t>
            </a:r>
            <a:r>
              <a:rPr lang="en-US" dirty="0">
                <a:solidFill>
                  <a:srgbClr val="FFFF00"/>
                </a:solidFill>
              </a:rPr>
              <a:t>Models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Stores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Retrievers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Agents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Tools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Toolkits</a:t>
            </a:r>
            <a:r>
              <a:rPr lang="en-US" dirty="0"/>
              <a:t>, etc.</a:t>
            </a:r>
          </a:p>
          <a:p>
            <a:r>
              <a:rPr lang="en-US" dirty="0"/>
              <a:t>Examples for LLMs are:</a:t>
            </a:r>
          </a:p>
          <a:p>
            <a:pPr lvl="1"/>
            <a:r>
              <a:rPr lang="en-US" dirty="0"/>
              <a:t>OpenAI</a:t>
            </a:r>
          </a:p>
          <a:p>
            <a:pPr lvl="1"/>
            <a:r>
              <a:rPr lang="en-US" dirty="0"/>
              <a:t>Anthropic</a:t>
            </a:r>
          </a:p>
          <a:p>
            <a:pPr lvl="1"/>
            <a:r>
              <a:rPr lang="en-US" dirty="0" err="1"/>
              <a:t>HuggingFace</a:t>
            </a:r>
            <a:endParaRPr lang="en-US" dirty="0"/>
          </a:p>
          <a:p>
            <a:pPr lvl="1"/>
            <a:r>
              <a:rPr lang="en-US" dirty="0"/>
              <a:t>Mistral</a:t>
            </a:r>
          </a:p>
          <a:p>
            <a:pPr lvl="1"/>
            <a:r>
              <a:rPr lang="en-US" dirty="0"/>
              <a:t>Google</a:t>
            </a:r>
          </a:p>
          <a:p>
            <a:r>
              <a:rPr lang="en-US" dirty="0"/>
              <a:t>There also things like a wrapper that allows using </a:t>
            </a:r>
            <a:r>
              <a:rPr lang="en-US" dirty="0" err="1"/>
              <a:t>Sql</a:t>
            </a:r>
            <a:r>
              <a:rPr lang="en-US" dirty="0"/>
              <a:t> Server as </a:t>
            </a:r>
            <a:r>
              <a:rPr lang="en-US" dirty="0" err="1"/>
              <a:t>VectorStore</a:t>
            </a:r>
            <a:endParaRPr lang="en-US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615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1851-D205-E2A4-2DD7-BCDF69558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with </a:t>
            </a:r>
            <a:r>
              <a:rPr lang="en-US" dirty="0">
                <a:solidFill>
                  <a:srgbClr val="FFFF00"/>
                </a:solidFill>
              </a:rPr>
              <a:t>LangSmith</a:t>
            </a:r>
            <a:endParaRPr lang="de-CH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E170D-C335-44DC-6122-DE15455A1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LangSmith is a </a:t>
            </a:r>
            <a:r>
              <a:rPr lang="en-US" dirty="0">
                <a:solidFill>
                  <a:srgbClr val="FFFF00"/>
                </a:solidFill>
              </a:rPr>
              <a:t>commercial platform </a:t>
            </a:r>
            <a:r>
              <a:rPr lang="en-US" dirty="0"/>
              <a:t>offered by LangChain</a:t>
            </a:r>
          </a:p>
          <a:p>
            <a:r>
              <a:rPr lang="en-US" dirty="0"/>
              <a:t>It allow </a:t>
            </a:r>
            <a:r>
              <a:rPr lang="en-US" dirty="0">
                <a:solidFill>
                  <a:srgbClr val="FFFF00"/>
                </a:solidFill>
              </a:rPr>
              <a:t>monitoring</a:t>
            </a:r>
            <a:r>
              <a:rPr lang="en-US" dirty="0"/>
              <a:t> and </a:t>
            </a:r>
            <a:r>
              <a:rPr lang="en-US" dirty="0">
                <a:solidFill>
                  <a:srgbClr val="FFFF00"/>
                </a:solidFill>
              </a:rPr>
              <a:t>evaluating</a:t>
            </a:r>
            <a:r>
              <a:rPr lang="en-US" dirty="0"/>
              <a:t> LLM based applications</a:t>
            </a:r>
          </a:p>
          <a:p>
            <a:endParaRPr lang="de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1B3F1-DDEF-C775-6287-EEA49C0B1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812" y="3038338"/>
            <a:ext cx="6048375" cy="27146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42B1D9-6A4E-F039-926A-1C632864A1E8}"/>
              </a:ext>
            </a:extLst>
          </p:cNvPr>
          <p:cNvSpPr txBox="1"/>
          <p:nvPr/>
        </p:nvSpPr>
        <p:spPr>
          <a:xfrm>
            <a:off x="1007677" y="6243406"/>
            <a:ext cx="540183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https://docs.smith.langchain.com/evaluation/concepts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6FF293-ACC5-53FD-261F-A183354758E3}"/>
              </a:ext>
            </a:extLst>
          </p:cNvPr>
          <p:cNvSpPr txBox="1"/>
          <p:nvPr/>
        </p:nvSpPr>
        <p:spPr>
          <a:xfrm>
            <a:off x="8747169" y="3038338"/>
            <a:ext cx="5650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1)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591895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FA6E1B-2929-759B-FF11-98658F840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5BC1CE-855E-D83B-76B2-1D9525C679C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35F08D-6BFE-1A52-865D-38A3AE8D7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FA07-9DA4-A95D-3811-ABB301920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Clr>
                <a:schemeClr val="tx1"/>
              </a:buClr>
              <a:buFont typeface="+mj-lt"/>
              <a:buAutoNum type="arabicPeriod"/>
            </a:pPr>
            <a:r>
              <a:rPr lang="en-US" sz="4000" dirty="0">
                <a:solidFill>
                  <a:srgbClr val="FFFF00"/>
                </a:solidFill>
              </a:rPr>
              <a:t>What</a:t>
            </a:r>
            <a:r>
              <a:rPr lang="en-US" sz="4000" dirty="0"/>
              <a:t> is LangChain and </a:t>
            </a:r>
            <a:r>
              <a:rPr lang="en-US" sz="4000" dirty="0">
                <a:solidFill>
                  <a:srgbClr val="FFFF00"/>
                </a:solidFill>
              </a:rPr>
              <a:t>Why</a:t>
            </a:r>
            <a:r>
              <a:rPr lang="en-US" sz="4000" dirty="0"/>
              <a:t> do we need it?</a:t>
            </a:r>
          </a:p>
          <a:p>
            <a:pPr marL="742950" indent="-742950">
              <a:buClr>
                <a:schemeClr val="tx1"/>
              </a:buClr>
              <a:buFont typeface="+mj-lt"/>
              <a:buAutoNum type="arabicPeriod"/>
            </a:pPr>
            <a:r>
              <a:rPr lang="en-US" sz="4000" dirty="0"/>
              <a:t>Key </a:t>
            </a:r>
            <a:r>
              <a:rPr lang="en-US" sz="4000" dirty="0">
                <a:solidFill>
                  <a:srgbClr val="FFFF00"/>
                </a:solidFill>
              </a:rPr>
              <a:t>Components</a:t>
            </a:r>
            <a:r>
              <a:rPr lang="en-US" sz="4000" dirty="0"/>
              <a:t> of LangChain</a:t>
            </a:r>
          </a:p>
          <a:p>
            <a:pPr marL="742950" indent="-742950">
              <a:buClr>
                <a:schemeClr val="tx1"/>
              </a:buClr>
              <a:buFont typeface="+mj-lt"/>
              <a:buAutoNum type="arabicPeriod"/>
            </a:pPr>
            <a:r>
              <a:rPr lang="en-US" sz="4000" dirty="0">
                <a:solidFill>
                  <a:srgbClr val="FFFF00"/>
                </a:solidFill>
              </a:rPr>
              <a:t>Examples</a:t>
            </a:r>
            <a:r>
              <a:rPr lang="en-US" sz="4000" dirty="0"/>
              <a:t> with Code</a:t>
            </a:r>
          </a:p>
        </p:txBody>
      </p:sp>
    </p:spTree>
    <p:extLst>
      <p:ext uri="{BB962C8B-B14F-4D97-AF65-F5344CB8AC3E}">
        <p14:creationId xmlns:p14="http://schemas.microsoft.com/office/powerpoint/2010/main" val="2202989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1A874E4-CDB6-04AD-BBDD-0EB46298B9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>
            <a:fillRect/>
          </a:stretch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8717C1C-DFD3-7885-0219-24693734D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&lt;3&gt;</a:t>
            </a:r>
          </a:p>
        </p:txBody>
      </p:sp>
    </p:spTree>
    <p:extLst>
      <p:ext uri="{BB962C8B-B14F-4D97-AF65-F5344CB8AC3E}">
        <p14:creationId xmlns:p14="http://schemas.microsoft.com/office/powerpoint/2010/main" val="1103104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2E21-2596-0655-84EA-E0F0F7B5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Adding dynamic behavior: </a:t>
            </a:r>
            <a:r>
              <a:rPr lang="en-US" sz="4000" dirty="0">
                <a:solidFill>
                  <a:srgbClr val="FFFF00"/>
                </a:solidFill>
              </a:rPr>
              <a:t>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3ABC8-EEBA-A43E-A9C1-8DEDF43E7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en-US" dirty="0"/>
              <a:t>Program flow in a chain is fixed. An agent allows for adaptive flow</a:t>
            </a:r>
          </a:p>
          <a:p>
            <a:r>
              <a:rPr lang="en-US" dirty="0"/>
              <a:t>Agents require an overall goal, tools and an LLM</a:t>
            </a:r>
          </a:p>
          <a:p>
            <a:r>
              <a:rPr lang="en-US" dirty="0"/>
              <a:t>Idea: The agent reasons using an LLM how to reach a goal and which tools to use and dynamically generate 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E0989D-4147-53C9-D17C-8C87FDDE71C0}"/>
              </a:ext>
            </a:extLst>
          </p:cNvPr>
          <p:cNvSpPr txBox="1"/>
          <p:nvPr/>
        </p:nvSpPr>
        <p:spPr>
          <a:xfrm>
            <a:off x="1021237" y="4489565"/>
            <a:ext cx="10332563" cy="16873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create_react_agent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llm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agent_executor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AgentExecutor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verbose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handle_parsing_errors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agent_executor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 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"period"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"June"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"destination"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"Thailand"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"scuba diving"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21753184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Practical 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LangChain can be applied in various scenarios, such as:</a:t>
            </a:r>
          </a:p>
          <a:p>
            <a:pPr lvl="1"/>
            <a:r>
              <a:rPr lang="en-US" dirty="0"/>
              <a:t>Automating code generation and review.</a:t>
            </a:r>
          </a:p>
          <a:p>
            <a:pPr lvl="1"/>
            <a:r>
              <a:rPr lang="en-US" dirty="0"/>
              <a:t>Enhancing chatbots with advanced contextual understanding.</a:t>
            </a:r>
          </a:p>
          <a:p>
            <a:pPr lvl="1"/>
            <a:r>
              <a:rPr lang="en-US" dirty="0"/>
              <a:t>Building intelligent data analysis tools.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4D2D3D-AA2E-A692-006E-9082A32289BC}"/>
              </a:ext>
            </a:extLst>
          </p:cNvPr>
          <p:cNvSpPr txBox="1"/>
          <p:nvPr/>
        </p:nvSpPr>
        <p:spPr>
          <a:xfrm>
            <a:off x="929718" y="5528920"/>
            <a:ext cx="7752369" cy="64804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langchain_community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tavily_search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TavilySearchResults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TavilySearchResults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()]</a:t>
            </a:r>
          </a:p>
          <a:p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4BF3D-4AEE-5120-9235-0679ABC6E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Chains</a:t>
            </a:r>
            <a:r>
              <a:rPr lang="en-US" sz="4000" dirty="0"/>
              <a:t>: where LangChain got its name from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BFB50-2A87-ABD7-A301-CBCB3A190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Chains are an abstraction of a fixed workflow, taking some input, feeding it to an LLM and processing the output</a:t>
            </a:r>
          </a:p>
          <a:p>
            <a:r>
              <a:rPr lang="en-US" dirty="0"/>
              <a:t>LangChain introduces an expression language (LCEL) that allows elegant chain definition</a:t>
            </a:r>
          </a:p>
          <a:p>
            <a:r>
              <a:rPr lang="en-US" dirty="0"/>
              <a:t>See sample code: main_recipe_generator.py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E602F5-90BC-1FB5-9C02-E56054721FB3}"/>
              </a:ext>
            </a:extLst>
          </p:cNvPr>
          <p:cNvSpPr txBox="1"/>
          <p:nvPr/>
        </p:nvSpPr>
        <p:spPr>
          <a:xfrm>
            <a:off x="8542032" y="4965493"/>
            <a:ext cx="3149083" cy="134640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RunnablePassthrough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prompt_template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StrOutputParser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227F9E-4ABA-D106-47D3-C4464DF88A7F}"/>
              </a:ext>
            </a:extLst>
          </p:cNvPr>
          <p:cNvSpPr txBox="1"/>
          <p:nvPr/>
        </p:nvSpPr>
        <p:spPr>
          <a:xfrm>
            <a:off x="838200" y="4965492"/>
            <a:ext cx="7610573" cy="134640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ChatOpenAI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ChatPromptTemplate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from_template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"tell me a joke about </a:t>
            </a:r>
            <a:r>
              <a:rPr lang="en-US" sz="1400" b="0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{topic}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endParaRPr lang="en-US" sz="1400" b="0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"topic"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"bears"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3907558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D2043-4876-139D-AD4B-9CD41D455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Sample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6446E-4F4B-6766-A16A-25D5E67573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chain: 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main_recipe_generator.py</a:t>
            </a:r>
          </a:p>
          <a:p>
            <a:r>
              <a:rPr lang="en-US" dirty="0"/>
              <a:t>Complex react-agent with tools: 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main_math.py</a:t>
            </a:r>
          </a:p>
          <a:p>
            <a:r>
              <a:rPr lang="en-US" dirty="0"/>
              <a:t>Agent with internet search: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main_travel_agent.py</a:t>
            </a:r>
          </a:p>
          <a:p>
            <a:pPr marL="457200" lvl="1" indent="0">
              <a:buNone/>
            </a:pPr>
            <a:endParaRPr lang="en-US" dirty="0">
              <a:solidFill>
                <a:srgbClr val="FFFF00"/>
              </a:solidFill>
            </a:endParaRPr>
          </a:p>
          <a:p>
            <a:r>
              <a:rPr lang="en-US" dirty="0"/>
              <a:t>Code is published here: </a:t>
            </a:r>
            <a:r>
              <a:rPr lang="en-US" u="sng" dirty="0">
                <a:solidFill>
                  <a:srgbClr val="FFFF00"/>
                </a:solidFill>
              </a:rPr>
              <a:t>https://github.com/ps78/langchain_starter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36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B9B0D-5552-B3B3-2667-4C1D0B635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BD3E7-A54F-8400-65C5-914818830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 to LangGraph </a:t>
            </a:r>
            <a:r>
              <a:rPr lang="en-US" sz="1200" dirty="0">
                <a:hlinkClick r:id="rId2"/>
              </a:rPr>
              <a:t>https://langchain-ai.github.io/langgraph/concepts/high_level/#core-principles</a:t>
            </a:r>
            <a:endParaRPr lang="en-US" sz="1200" dirty="0"/>
          </a:p>
          <a:p>
            <a:endParaRPr lang="en-US" dirty="0"/>
          </a:p>
          <a:p>
            <a:endParaRPr lang="en-US" sz="1200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603599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5C72B-1854-5219-1A12-9244D8AB8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39E0-82BA-8E9B-77EC-F2725627A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634BF-C776-2A2F-7B31-ACE00B917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don’t need LangChain to build LLM applications, but it makes everything </a:t>
            </a:r>
            <a:r>
              <a:rPr lang="en-US" dirty="0">
                <a:solidFill>
                  <a:srgbClr val="FFFF00"/>
                </a:solidFill>
              </a:rPr>
              <a:t>a lot easier</a:t>
            </a:r>
            <a:r>
              <a:rPr lang="en-US" dirty="0"/>
              <a:t>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2277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3126A4-14A9-732A-36A9-689D71CC1A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everything up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7DDE5F1-CFE7-4061-A36F-64F19A72EE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>
            <a:fillRect/>
          </a:stretch>
        </p:blipFill>
        <p:spPr/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06EE1330-B6E5-2700-7ADB-03DE58CEE9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&lt;appendix&gt;</a:t>
            </a:r>
          </a:p>
        </p:txBody>
      </p:sp>
    </p:spTree>
    <p:extLst>
      <p:ext uri="{BB962C8B-B14F-4D97-AF65-F5344CB8AC3E}">
        <p14:creationId xmlns:p14="http://schemas.microsoft.com/office/powerpoint/2010/main" val="24285075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Create an environment, install langchain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38FEC0-89A2-F895-AD51-D3350307D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Create and activate virtual environment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create –n “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langchain_starter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activate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langchain_starter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Install langchain (will install compatible Python version as well)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langchain langchain-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openai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python-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dotenv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langchainhub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Optionally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langchain-experimental</a:t>
            </a:r>
          </a:p>
          <a:p>
            <a:pPr marL="0" indent="0">
              <a:buNone/>
            </a:pPr>
            <a:r>
              <a:rPr lang="en-US" dirty="0"/>
              <a:t>Additional packages depending on the tools you want, e.g.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wolframalpha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0EDB-4F40-9495-7E10-9D4830AF8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Store your secrets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0A925-6CE0-F580-D2F9-4D90EAB2F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940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Most modules can read secrets and other configuration from the OS environment</a:t>
            </a:r>
          </a:p>
          <a:p>
            <a:r>
              <a:rPr lang="en-US" dirty="0"/>
              <a:t>Can use python-</a:t>
            </a:r>
            <a:r>
              <a:rPr lang="en-US" dirty="0" err="1"/>
              <a:t>dotenv</a:t>
            </a:r>
            <a:r>
              <a:rPr lang="en-US" dirty="0"/>
              <a:t> module to load these from a local .env text file</a:t>
            </a:r>
          </a:p>
          <a:p>
            <a:r>
              <a:rPr lang="en-US" dirty="0"/>
              <a:t>E.g.: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Load with</a:t>
            </a:r>
          </a:p>
          <a:p>
            <a:pPr marL="457200" lvl="1" indent="0">
              <a:buNone/>
            </a:pP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dotenv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load_dotenv</a:t>
            </a:r>
            <a:endParaRPr lang="en-US" sz="1800" b="0" dirty="0">
              <a:solidFill>
                <a:srgbClr val="DCDCAA"/>
              </a:solidFill>
              <a:effectLst/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load_dotenv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26C17A-09A3-DC9F-CB6A-9FA21EE15E85}"/>
              </a:ext>
            </a:extLst>
          </p:cNvPr>
          <p:cNvSpPr txBox="1"/>
          <p:nvPr/>
        </p:nvSpPr>
        <p:spPr>
          <a:xfrm>
            <a:off x="2076255" y="3421292"/>
            <a:ext cx="864202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BEARLY_API_KEY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WOLFRAM_ALPHA_APPID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AZURE_OPENAI_API_KEY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AZURE_OPENAI_ENDPOINT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"https://mydeployment.openai.azure.com/"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AZURE_EMBEDDING_DEPLOYMENT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"ADA2"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OPENAI_API_VERSION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"2024-10-01-preview"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AZURE_GPT_DEPLOYMENT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"GPT4"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64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What</a:t>
            </a:r>
            <a:r>
              <a:rPr lang="en-US" dirty="0"/>
              <a:t> is langchain</a:t>
            </a:r>
            <a:br>
              <a:rPr lang="en-US" dirty="0"/>
            </a:br>
            <a:r>
              <a:rPr lang="en-US" dirty="0"/>
              <a:t>and</a:t>
            </a:r>
            <a:br>
              <a:rPr lang="en-US" dirty="0"/>
            </a:br>
            <a:r>
              <a:rPr lang="en-US" b="1" dirty="0">
                <a:solidFill>
                  <a:srgbClr val="FFFF00"/>
                </a:solidFill>
              </a:rPr>
              <a:t>why</a:t>
            </a:r>
            <a:r>
              <a:rPr lang="en-US" dirty="0"/>
              <a:t> do we need it?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CD2AEAB-ADA5-5D74-C513-738D707717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957" r="5957"/>
          <a:stretch>
            <a:fillRect/>
          </a:stretch>
        </p:blipFill>
        <p:spPr>
          <a:xfrm>
            <a:off x="338316" y="-22225"/>
            <a:ext cx="5931852" cy="6880225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FF2983A-5AE5-D2B9-BBF9-A68058BA5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 1 &gt;</a:t>
            </a:r>
          </a:p>
        </p:txBody>
      </p:sp>
    </p:spTree>
    <p:extLst>
      <p:ext uri="{BB962C8B-B14F-4D97-AF65-F5344CB8AC3E}">
        <p14:creationId xmlns:p14="http://schemas.microsoft.com/office/powerpoint/2010/main" val="42939241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197D-BE2A-4D4E-2444-4299F5752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Using Azure OpenAI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D134B-C089-A81B-4819-B51A0E36B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provides OpenAI’s GPT 3.5 and 4 models</a:t>
            </a:r>
          </a:p>
          <a:p>
            <a:r>
              <a:rPr lang="en-US" dirty="0"/>
              <a:t>Go to </a:t>
            </a:r>
            <a:r>
              <a:rPr lang="en-US" dirty="0" err="1">
                <a:solidFill>
                  <a:srgbClr val="FFFF00"/>
                </a:solidFill>
              </a:rPr>
              <a:t>portal.azure</a:t>
            </a:r>
            <a:r>
              <a:rPr lang="en-US" dirty="0"/>
              <a:t>, section Azure Open AI (only accessible </a:t>
            </a:r>
            <a:r>
              <a:rPr lang="en-US"/>
              <a:t>from company </a:t>
            </a:r>
            <a:r>
              <a:rPr lang="en-US" dirty="0"/>
              <a:t>network if you use your VS subscription)</a:t>
            </a:r>
          </a:p>
          <a:p>
            <a:r>
              <a:rPr lang="en-US" dirty="0"/>
              <a:t>Create resource group (CH-north works)</a:t>
            </a:r>
          </a:p>
          <a:p>
            <a:r>
              <a:rPr lang="en-US" dirty="0"/>
              <a:t>You will initialize need to fill out request form, usually approved withing 24 hours</a:t>
            </a:r>
          </a:p>
          <a:p>
            <a:r>
              <a:rPr lang="en-US" dirty="0"/>
              <a:t>Deploy the models you want</a:t>
            </a:r>
          </a:p>
          <a:p>
            <a:r>
              <a:rPr lang="en-US" dirty="0"/>
              <a:t>Store the deployment names, deployment URL and the API key in your </a:t>
            </a:r>
            <a:r>
              <a:rPr lang="en-US" dirty="0">
                <a:solidFill>
                  <a:srgbClr val="FFFF00"/>
                </a:solidFill>
              </a:rPr>
              <a:t>.env </a:t>
            </a:r>
            <a:r>
              <a:rPr lang="en-US" dirty="0"/>
              <a:t>file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323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EA7AC1-1B77-1A6D-D6D4-42EF4DBCDA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sz="2400" dirty="0"/>
              <a:t>Pascal Simon</a:t>
            </a:r>
            <a:br>
              <a:rPr lang="en-US" sz="2400" dirty="0"/>
            </a:br>
            <a:r>
              <a:rPr lang="en-US" sz="2400" dirty="0"/>
              <a:t>https://github.com/ps78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7424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E905B-6901-8345-4CA1-C6D3E899C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DD21B-715B-676C-A080-E258A7DE7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Defining terms: LLM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38D4F-6FAD-0524-19CD-B4994B3E5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en-US" dirty="0"/>
              <a:t>LLM = large language model, is a machine learning model able to </a:t>
            </a:r>
            <a:r>
              <a:rPr lang="en-US" dirty="0">
                <a:solidFill>
                  <a:srgbClr val="FFFF00"/>
                </a:solidFill>
              </a:rPr>
              <a:t>output natural language </a:t>
            </a:r>
            <a:r>
              <a:rPr lang="en-US" dirty="0"/>
              <a:t>text based on </a:t>
            </a:r>
            <a:r>
              <a:rPr lang="en-US" dirty="0">
                <a:solidFill>
                  <a:srgbClr val="FFFF00"/>
                </a:solidFill>
              </a:rPr>
              <a:t>natural language input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 simplified: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855A5BE-4EEB-3759-CD31-8BDF4DB7D516}"/>
              </a:ext>
            </a:extLst>
          </p:cNvPr>
          <p:cNvGrpSpPr/>
          <p:nvPr/>
        </p:nvGrpSpPr>
        <p:grpSpPr>
          <a:xfrm>
            <a:off x="2051227" y="2880494"/>
            <a:ext cx="8760208" cy="974144"/>
            <a:chOff x="2199070" y="4295129"/>
            <a:chExt cx="8564067" cy="73591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2C106ED-F561-0C40-533F-AB4D51F3D0C2}"/>
                </a:ext>
              </a:extLst>
            </p:cNvPr>
            <p:cNvSpPr/>
            <p:nvPr/>
          </p:nvSpPr>
          <p:spPr>
            <a:xfrm>
              <a:off x="2199070" y="4505250"/>
              <a:ext cx="70114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Text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1C2CC5D-900C-EACE-2FED-412770374075}"/>
                </a:ext>
              </a:extLst>
            </p:cNvPr>
            <p:cNvSpPr/>
            <p:nvPr/>
          </p:nvSpPr>
          <p:spPr>
            <a:xfrm>
              <a:off x="4095205" y="4505250"/>
              <a:ext cx="1287657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Vectors of floats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CB481C81-746D-DB98-8FE0-718067508937}"/>
                </a:ext>
              </a:extLst>
            </p:cNvPr>
            <p:cNvCxnSpPr>
              <a:cxnSpLocks/>
              <a:stCxn id="4" idx="3"/>
              <a:endCxn id="5" idx="1"/>
            </p:cNvCxnSpPr>
            <p:nvPr/>
          </p:nvCxnSpPr>
          <p:spPr>
            <a:xfrm>
              <a:off x="2900219" y="4766177"/>
              <a:ext cx="1194986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4DF212-5879-5ED4-C805-A8B67431B22B}"/>
                </a:ext>
              </a:extLst>
            </p:cNvPr>
            <p:cNvSpPr txBox="1"/>
            <p:nvPr/>
          </p:nvSpPr>
          <p:spPr>
            <a:xfrm>
              <a:off x="2948288" y="4295129"/>
              <a:ext cx="1148868" cy="395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Calculate embeddings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C718A0A-E2A2-554B-F7F6-D9DCE3DA9513}"/>
                </a:ext>
              </a:extLst>
            </p:cNvPr>
            <p:cNvSpPr/>
            <p:nvPr/>
          </p:nvSpPr>
          <p:spPr>
            <a:xfrm>
              <a:off x="5937507" y="4504565"/>
              <a:ext cx="95686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559A9ED-1582-F330-8256-5663BF656FBD}"/>
                </a:ext>
              </a:extLst>
            </p:cNvPr>
            <p:cNvCxnSpPr>
              <a:cxnSpLocks/>
              <a:stCxn id="5" idx="3"/>
              <a:endCxn id="13" idx="1"/>
            </p:cNvCxnSpPr>
            <p:nvPr/>
          </p:nvCxnSpPr>
          <p:spPr>
            <a:xfrm flipV="1">
              <a:off x="5382862" y="4765492"/>
              <a:ext cx="554645" cy="685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613F55F-1D39-F5BD-B5CC-4CCE246159EA}"/>
                </a:ext>
              </a:extLst>
            </p:cNvPr>
            <p:cNvSpPr/>
            <p:nvPr/>
          </p:nvSpPr>
          <p:spPr>
            <a:xfrm>
              <a:off x="7901952" y="4509186"/>
              <a:ext cx="118279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Next token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4A55094-D5CD-61BE-4266-F0E21023B255}"/>
                </a:ext>
              </a:extLst>
            </p:cNvPr>
            <p:cNvCxnSpPr>
              <a:cxnSpLocks/>
              <a:stCxn id="13" idx="3"/>
              <a:endCxn id="17" idx="1"/>
            </p:cNvCxnSpPr>
            <p:nvPr/>
          </p:nvCxnSpPr>
          <p:spPr>
            <a:xfrm>
              <a:off x="6894375" y="4765492"/>
              <a:ext cx="1007576" cy="4621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2EA93B2-2BC5-7265-1921-8F550F498BD8}"/>
                </a:ext>
              </a:extLst>
            </p:cNvPr>
            <p:cNvSpPr txBox="1"/>
            <p:nvPr/>
          </p:nvSpPr>
          <p:spPr>
            <a:xfrm>
              <a:off x="6945084" y="4434633"/>
              <a:ext cx="832303" cy="232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Predicts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9E832D8-EBDD-1753-D1D1-57E2A1AD1A03}"/>
                </a:ext>
              </a:extLst>
            </p:cNvPr>
            <p:cNvSpPr/>
            <p:nvPr/>
          </p:nvSpPr>
          <p:spPr>
            <a:xfrm>
              <a:off x="10092328" y="4509186"/>
              <a:ext cx="67080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Text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7C62C36-EE01-76C5-2E8D-FBA8D351AA1A}"/>
                </a:ext>
              </a:extLst>
            </p:cNvPr>
            <p:cNvCxnSpPr>
              <a:cxnSpLocks/>
              <a:stCxn id="17" idx="3"/>
              <a:endCxn id="25" idx="1"/>
            </p:cNvCxnSpPr>
            <p:nvPr/>
          </p:nvCxnSpPr>
          <p:spPr>
            <a:xfrm>
              <a:off x="9084751" y="4770113"/>
              <a:ext cx="1007577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7E6123C-E7B1-5AEB-E2D6-794CE5580D7D}"/>
                </a:ext>
              </a:extLst>
            </p:cNvPr>
            <p:cNvSpPr txBox="1"/>
            <p:nvPr/>
          </p:nvSpPr>
          <p:spPr>
            <a:xfrm>
              <a:off x="9181934" y="4434634"/>
              <a:ext cx="832303" cy="232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lookup</a:t>
              </a: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16F31784-7E60-8439-CAD0-95FA838076D2}"/>
              </a:ext>
            </a:extLst>
          </p:cNvPr>
          <p:cNvSpPr/>
          <p:nvPr/>
        </p:nvSpPr>
        <p:spPr>
          <a:xfrm>
            <a:off x="2061099" y="5000234"/>
            <a:ext cx="1158162" cy="691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5E9ACA6-32A1-A0FF-B187-E2FA0E5F8E8E}"/>
              </a:ext>
            </a:extLst>
          </p:cNvPr>
          <p:cNvSpPr/>
          <p:nvPr/>
        </p:nvSpPr>
        <p:spPr>
          <a:xfrm>
            <a:off x="3925785" y="5004170"/>
            <a:ext cx="982527" cy="691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F659BE6-4329-5D7A-1C96-24332014A476}"/>
              </a:ext>
            </a:extLst>
          </p:cNvPr>
          <p:cNvCxnSpPr>
            <a:cxnSpLocks/>
            <a:stCxn id="52" idx="3"/>
            <a:endCxn id="53" idx="1"/>
          </p:cNvCxnSpPr>
          <p:nvPr/>
        </p:nvCxnSpPr>
        <p:spPr>
          <a:xfrm>
            <a:off x="3219261" y="5345834"/>
            <a:ext cx="706524" cy="393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F9FB66C2-B0FF-5411-13B1-5153261D10D7}"/>
              </a:ext>
            </a:extLst>
          </p:cNvPr>
          <p:cNvSpPr/>
          <p:nvPr/>
        </p:nvSpPr>
        <p:spPr>
          <a:xfrm>
            <a:off x="5614837" y="4999549"/>
            <a:ext cx="1192275" cy="691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Answer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490ED06-E0FA-E820-150B-E5023C299868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 flipV="1">
            <a:off x="4908312" y="5345149"/>
            <a:ext cx="706525" cy="4621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258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8F08-1649-737B-D56A-40361504E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000" dirty="0"/>
              <a:t>Traditional ML Model vs. LLM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A00AC2-4413-CB0D-00A8-75B2E2F36C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anchor="t" anchorCtr="0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‘Traditional’ machine learning model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Number of parameters to train in the order of </a:t>
            </a:r>
            <a:r>
              <a:rPr lang="en-US" sz="2400" dirty="0">
                <a:solidFill>
                  <a:srgbClr val="FFFF00"/>
                </a:solidFill>
              </a:rPr>
              <a:t>1000’s to millions</a:t>
            </a:r>
            <a:endParaRPr lang="en-US" sz="2400" dirty="0"/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Models need to be </a:t>
            </a:r>
            <a:r>
              <a:rPr lang="en-US" sz="2400" dirty="0">
                <a:solidFill>
                  <a:srgbClr val="FFFF00"/>
                </a:solidFill>
              </a:rPr>
              <a:t>trained from scratch </a:t>
            </a:r>
            <a:r>
              <a:rPr lang="en-US" sz="2400" dirty="0"/>
              <a:t>input-features are specific to problem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GPU</a:t>
            </a:r>
            <a:r>
              <a:rPr lang="en-US" sz="2400" dirty="0"/>
              <a:t> beneficial for efficient training. 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Inference is very fast, </a:t>
            </a:r>
            <a:r>
              <a:rPr lang="en-US" sz="2400" dirty="0">
                <a:solidFill>
                  <a:srgbClr val="FFFF00"/>
                </a:solidFill>
              </a:rPr>
              <a:t>no special hardware </a:t>
            </a:r>
            <a:r>
              <a:rPr lang="en-US" sz="2400" dirty="0"/>
              <a:t>required. </a:t>
            </a:r>
          </a:p>
          <a:p>
            <a:endParaRPr lang="en-US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9DF1E6-0141-B555-5A67-B4023343AA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4" y="2024781"/>
            <a:ext cx="4894006" cy="4137189"/>
          </a:xfrm>
        </p:spPr>
        <p:txBody>
          <a:bodyPr anchor="t" anchorCtr="0"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/>
              <a:t>Large language model (LLM)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Number of parameters in the </a:t>
            </a:r>
            <a:r>
              <a:rPr lang="en-US" sz="2400" dirty="0">
                <a:solidFill>
                  <a:srgbClr val="FFFF00"/>
                </a:solidFill>
              </a:rPr>
              <a:t>billions</a:t>
            </a:r>
            <a:r>
              <a:rPr lang="en-US" sz="2400" dirty="0"/>
              <a:t> (e.g. Llama2-&gt;80 b, GPT4 supposedly &gt; 1 trillion)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Models are </a:t>
            </a:r>
            <a:r>
              <a:rPr lang="en-US" sz="2400" dirty="0">
                <a:solidFill>
                  <a:srgbClr val="FFFF00"/>
                </a:solidFill>
              </a:rPr>
              <a:t>pre-trained</a:t>
            </a:r>
            <a:r>
              <a:rPr lang="en-US" sz="2400" dirty="0"/>
              <a:t>, can be applied to many problems without any fine-tuning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Multiple servers</a:t>
            </a:r>
            <a:r>
              <a:rPr lang="en-US" sz="2400" dirty="0"/>
              <a:t> required for training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Inference also </a:t>
            </a:r>
            <a:r>
              <a:rPr lang="en-US" sz="2400" dirty="0">
                <a:solidFill>
                  <a:srgbClr val="FFFF00"/>
                </a:solidFill>
              </a:rPr>
              <a:t>requires GPU </a:t>
            </a:r>
            <a:r>
              <a:rPr lang="en-US" sz="2400" dirty="0"/>
              <a:t>with lots of memory, and is still slow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504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A4F17-FE25-989B-30F1-29EFCC2D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/>
              <a:t>Three Categories of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31DED-7858-E69E-9032-12EF511800C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1" y="1790329"/>
            <a:ext cx="3153338" cy="4113054"/>
          </a:xfrm>
        </p:spPr>
        <p:txBody>
          <a:bodyPr anchor="t" anchorCtr="0">
            <a:normAutofit/>
          </a:bodyPr>
          <a:lstStyle/>
          <a:p>
            <a:r>
              <a:rPr lang="en-US" sz="2400" b="1" dirty="0"/>
              <a:t>Traditional Application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276852-535F-8197-F04B-E7B2846BFAB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170836" y="1790329"/>
            <a:ext cx="3112138" cy="4113054"/>
          </a:xfrm>
        </p:spPr>
        <p:txBody>
          <a:bodyPr/>
          <a:lstStyle/>
          <a:p>
            <a:r>
              <a:rPr lang="en-US" sz="2400" b="1" dirty="0"/>
              <a:t>Machine Learning</a:t>
            </a:r>
          </a:p>
          <a:p>
            <a:r>
              <a:rPr lang="en-US" dirty="0"/>
              <a:t>   Training		Usage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A53CDF26-4AEA-AFB3-CF61-A64D1D22DD8E}"/>
              </a:ext>
            </a:extLst>
          </p:cNvPr>
          <p:cNvSpPr txBox="1">
            <a:spLocks/>
          </p:cNvSpPr>
          <p:nvPr/>
        </p:nvSpPr>
        <p:spPr>
          <a:xfrm>
            <a:off x="7611034" y="1790329"/>
            <a:ext cx="3585883" cy="4113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(Agentic) LLM Application</a:t>
            </a:r>
            <a:endParaRPr lang="de-CH" sz="24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B8270A-9129-E9CF-F21C-0E2571F5CF6F}"/>
              </a:ext>
            </a:extLst>
          </p:cNvPr>
          <p:cNvSpPr/>
          <p:nvPr/>
        </p:nvSpPr>
        <p:spPr>
          <a:xfrm>
            <a:off x="1793515" y="3835297"/>
            <a:ext cx="1158154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Logic</a:t>
            </a:r>
          </a:p>
        </p:txBody>
      </p: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35E84F13-1A0E-CEA6-F808-5D3000AA3716}"/>
              </a:ext>
            </a:extLst>
          </p:cNvPr>
          <p:cNvSpPr/>
          <p:nvPr/>
        </p:nvSpPr>
        <p:spPr>
          <a:xfrm>
            <a:off x="1802072" y="4856414"/>
            <a:ext cx="1158153" cy="49305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de-CH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4C92EF3-282B-3FE6-A622-A6F60BD91CC9}"/>
              </a:ext>
            </a:extLst>
          </p:cNvPr>
          <p:cNvCxnSpPr>
            <a:cxnSpLocks/>
            <a:stCxn id="12" idx="2"/>
            <a:endCxn id="15" idx="1"/>
          </p:cNvCxnSpPr>
          <p:nvPr/>
        </p:nvCxnSpPr>
        <p:spPr>
          <a:xfrm>
            <a:off x="2372592" y="4314097"/>
            <a:ext cx="8557" cy="54231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E87329F-0452-7A67-0691-5897A1AFC377}"/>
              </a:ext>
            </a:extLst>
          </p:cNvPr>
          <p:cNvSpPr/>
          <p:nvPr/>
        </p:nvSpPr>
        <p:spPr>
          <a:xfrm>
            <a:off x="1800609" y="2904033"/>
            <a:ext cx="1158153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  <a:endParaRPr lang="de-CH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CA0A9E1-596E-3525-3BF1-109F857D782A}"/>
              </a:ext>
            </a:extLst>
          </p:cNvPr>
          <p:cNvCxnSpPr>
            <a:cxnSpLocks/>
            <a:stCxn id="23" idx="4"/>
            <a:endCxn id="12" idx="0"/>
          </p:cNvCxnSpPr>
          <p:nvPr/>
        </p:nvCxnSpPr>
        <p:spPr>
          <a:xfrm flipH="1">
            <a:off x="2372592" y="3437433"/>
            <a:ext cx="7094" cy="39786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7C5DB5D8-0B97-E961-8F45-C88BA5FC5ADD}"/>
              </a:ext>
            </a:extLst>
          </p:cNvPr>
          <p:cNvSpPr/>
          <p:nvPr/>
        </p:nvSpPr>
        <p:spPr>
          <a:xfrm>
            <a:off x="4260112" y="4863543"/>
            <a:ext cx="1159200" cy="4788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38" name="Flowchart: Magnetic Disk 37">
            <a:extLst>
              <a:ext uri="{FF2B5EF4-FFF2-40B4-BE49-F238E27FC236}">
                <a16:creationId xmlns:a16="http://schemas.microsoft.com/office/drawing/2014/main" id="{FD64EA35-E412-5036-1B8E-D9D96E85D553}"/>
              </a:ext>
            </a:extLst>
          </p:cNvPr>
          <p:cNvSpPr/>
          <p:nvPr/>
        </p:nvSpPr>
        <p:spPr>
          <a:xfrm>
            <a:off x="4253786" y="2924204"/>
            <a:ext cx="1159200" cy="49305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de-CH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8437E17-8148-A0EF-2A9E-701CE1C03F27}"/>
              </a:ext>
            </a:extLst>
          </p:cNvPr>
          <p:cNvSpPr/>
          <p:nvPr/>
        </p:nvSpPr>
        <p:spPr>
          <a:xfrm>
            <a:off x="4253784" y="3835297"/>
            <a:ext cx="1159200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5144A1C-6A79-37F3-7920-57C4720E5BCB}"/>
              </a:ext>
            </a:extLst>
          </p:cNvPr>
          <p:cNvCxnSpPr>
            <a:cxnSpLocks/>
            <a:stCxn id="38" idx="3"/>
            <a:endCxn id="39" idx="0"/>
          </p:cNvCxnSpPr>
          <p:nvPr/>
        </p:nvCxnSpPr>
        <p:spPr>
          <a:xfrm flipH="1">
            <a:off x="4833384" y="3417263"/>
            <a:ext cx="2" cy="41803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B7FE25D-8EC7-F84A-54DA-6C4996FFB017}"/>
              </a:ext>
            </a:extLst>
          </p:cNvPr>
          <p:cNvCxnSpPr>
            <a:cxnSpLocks/>
            <a:stCxn id="39" idx="2"/>
            <a:endCxn id="37" idx="0"/>
          </p:cNvCxnSpPr>
          <p:nvPr/>
        </p:nvCxnSpPr>
        <p:spPr>
          <a:xfrm>
            <a:off x="4833384" y="4314097"/>
            <a:ext cx="6328" cy="549446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FFFEA2B3-A999-8BDF-3C07-4054BFA59D90}"/>
              </a:ext>
            </a:extLst>
          </p:cNvPr>
          <p:cNvSpPr/>
          <p:nvPr/>
        </p:nvSpPr>
        <p:spPr>
          <a:xfrm>
            <a:off x="5760899" y="3835297"/>
            <a:ext cx="1159200" cy="4803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Logic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AED6CB9-EFD5-4060-0042-7E75FD5FF0D6}"/>
              </a:ext>
            </a:extLst>
          </p:cNvPr>
          <p:cNvSpPr/>
          <p:nvPr/>
        </p:nvSpPr>
        <p:spPr>
          <a:xfrm>
            <a:off x="5760897" y="2904033"/>
            <a:ext cx="11592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  <a:endParaRPr lang="de-CH" dirty="0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318C666-8EB0-34A6-7532-7180C8DB4EDB}"/>
              </a:ext>
            </a:extLst>
          </p:cNvPr>
          <p:cNvCxnSpPr>
            <a:cxnSpLocks/>
            <a:stCxn id="63" idx="4"/>
            <a:endCxn id="61" idx="0"/>
          </p:cNvCxnSpPr>
          <p:nvPr/>
        </p:nvCxnSpPr>
        <p:spPr>
          <a:xfrm>
            <a:off x="6340497" y="3437433"/>
            <a:ext cx="2" cy="39786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57994937-3C2F-75C7-3EF9-09235A169604}"/>
              </a:ext>
            </a:extLst>
          </p:cNvPr>
          <p:cNvSpPr/>
          <p:nvPr/>
        </p:nvSpPr>
        <p:spPr>
          <a:xfrm>
            <a:off x="5771806" y="4863543"/>
            <a:ext cx="1159200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E3C95F5-FD5B-55AF-7A37-5F28BE8D205A}"/>
              </a:ext>
            </a:extLst>
          </p:cNvPr>
          <p:cNvCxnSpPr>
            <a:cxnSpLocks/>
            <a:stCxn id="61" idx="2"/>
            <a:endCxn id="69" idx="0"/>
          </p:cNvCxnSpPr>
          <p:nvPr/>
        </p:nvCxnSpPr>
        <p:spPr>
          <a:xfrm>
            <a:off x="6340499" y="4315638"/>
            <a:ext cx="10907" cy="547905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nector: Curved 75">
            <a:extLst>
              <a:ext uri="{FF2B5EF4-FFF2-40B4-BE49-F238E27FC236}">
                <a16:creationId xmlns:a16="http://schemas.microsoft.com/office/drawing/2014/main" id="{4727BBA5-B916-FF1E-49FB-A46796AC79E6}"/>
              </a:ext>
            </a:extLst>
          </p:cNvPr>
          <p:cNvCxnSpPr>
            <a:cxnSpLocks/>
            <a:stCxn id="37" idx="2"/>
            <a:endCxn id="69" idx="2"/>
          </p:cNvCxnSpPr>
          <p:nvPr/>
        </p:nvCxnSpPr>
        <p:spPr>
          <a:xfrm rot="16200000" flipH="1">
            <a:off x="5595559" y="4586496"/>
            <a:ext cx="12700" cy="1511694"/>
          </a:xfrm>
          <a:prstGeom prst="curvedConnector3">
            <a:avLst>
              <a:gd name="adj1" fmla="val 1800000"/>
            </a:avLst>
          </a:prstGeom>
          <a:ln w="38100"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3FDE26D6-8450-8498-A38D-D85A0C4969D4}"/>
              </a:ext>
            </a:extLst>
          </p:cNvPr>
          <p:cNvSpPr/>
          <p:nvPr/>
        </p:nvSpPr>
        <p:spPr>
          <a:xfrm>
            <a:off x="7802303" y="3835297"/>
            <a:ext cx="1158154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App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29E65DC-8473-67F9-74EB-51539082E2BF}"/>
              </a:ext>
            </a:extLst>
          </p:cNvPr>
          <p:cNvSpPr/>
          <p:nvPr/>
        </p:nvSpPr>
        <p:spPr>
          <a:xfrm>
            <a:off x="7802304" y="2904033"/>
            <a:ext cx="1158153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  <a:endParaRPr lang="de-CH" dirty="0"/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D45964F8-7B30-1869-7542-9E47BB1BA719}"/>
              </a:ext>
            </a:extLst>
          </p:cNvPr>
          <p:cNvCxnSpPr>
            <a:cxnSpLocks/>
            <a:stCxn id="86" idx="4"/>
            <a:endCxn id="84" idx="0"/>
          </p:cNvCxnSpPr>
          <p:nvPr/>
        </p:nvCxnSpPr>
        <p:spPr>
          <a:xfrm flipH="1">
            <a:off x="8381380" y="3437433"/>
            <a:ext cx="1" cy="39786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06A7F752-5EF2-57E2-B3DC-617680E25CDF}"/>
              </a:ext>
            </a:extLst>
          </p:cNvPr>
          <p:cNvSpPr/>
          <p:nvPr/>
        </p:nvSpPr>
        <p:spPr>
          <a:xfrm>
            <a:off x="8824898" y="4863543"/>
            <a:ext cx="1158154" cy="4788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Logic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5997449E-248B-08A1-9717-4A00F490E8BE}"/>
              </a:ext>
            </a:extLst>
          </p:cNvPr>
          <p:cNvCxnSpPr>
            <a:cxnSpLocks/>
            <a:stCxn id="121" idx="2"/>
            <a:endCxn id="91" idx="3"/>
          </p:cNvCxnSpPr>
          <p:nvPr/>
        </p:nvCxnSpPr>
        <p:spPr>
          <a:xfrm flipH="1">
            <a:off x="9983052" y="4314097"/>
            <a:ext cx="308985" cy="788846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Rectangle 120">
            <a:extLst>
              <a:ext uri="{FF2B5EF4-FFF2-40B4-BE49-F238E27FC236}">
                <a16:creationId xmlns:a16="http://schemas.microsoft.com/office/drawing/2014/main" id="{F449F198-0927-3676-A315-C10B298A0F9C}"/>
              </a:ext>
            </a:extLst>
          </p:cNvPr>
          <p:cNvSpPr/>
          <p:nvPr/>
        </p:nvSpPr>
        <p:spPr>
          <a:xfrm>
            <a:off x="9712960" y="3835297"/>
            <a:ext cx="1158154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0E0E864C-B529-9E68-B69E-D8506497F6AC}"/>
              </a:ext>
            </a:extLst>
          </p:cNvPr>
          <p:cNvCxnSpPr>
            <a:cxnSpLocks/>
            <a:stCxn id="84" idx="3"/>
            <a:endCxn id="121" idx="1"/>
          </p:cNvCxnSpPr>
          <p:nvPr/>
        </p:nvCxnSpPr>
        <p:spPr>
          <a:xfrm>
            <a:off x="8960457" y="4074697"/>
            <a:ext cx="752503" cy="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Rectangle 134">
            <a:extLst>
              <a:ext uri="{FF2B5EF4-FFF2-40B4-BE49-F238E27FC236}">
                <a16:creationId xmlns:a16="http://schemas.microsoft.com/office/drawing/2014/main" id="{91C64C55-A8C9-FC8C-184A-2F518D4053CA}"/>
              </a:ext>
            </a:extLst>
          </p:cNvPr>
          <p:cNvSpPr/>
          <p:nvPr/>
        </p:nvSpPr>
        <p:spPr>
          <a:xfrm>
            <a:off x="10638525" y="6172959"/>
            <a:ext cx="1025378" cy="31928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dynamic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D3BDFFEF-7758-4719-10A8-5EF823EE5D59}"/>
              </a:ext>
            </a:extLst>
          </p:cNvPr>
          <p:cNvSpPr/>
          <p:nvPr/>
        </p:nvSpPr>
        <p:spPr>
          <a:xfrm>
            <a:off x="9596419" y="6172958"/>
            <a:ext cx="1025378" cy="3192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</a:t>
            </a:r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4FEA312D-9BC5-8498-07F3-4D2F4DE6BCB2}"/>
              </a:ext>
            </a:extLst>
          </p:cNvPr>
          <p:cNvCxnSpPr>
            <a:cxnSpLocks/>
            <a:stCxn id="84" idx="2"/>
            <a:endCxn id="91" idx="1"/>
          </p:cNvCxnSpPr>
          <p:nvPr/>
        </p:nvCxnSpPr>
        <p:spPr>
          <a:xfrm>
            <a:off x="8381380" y="4314097"/>
            <a:ext cx="443518" cy="78884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E18FABC5-9128-6836-D1F3-B1FC7FFA5E10}"/>
              </a:ext>
            </a:extLst>
          </p:cNvPr>
          <p:cNvSpPr txBox="1"/>
          <p:nvPr/>
        </p:nvSpPr>
        <p:spPr>
          <a:xfrm>
            <a:off x="5240266" y="5566290"/>
            <a:ext cx="1041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deploy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2703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Arrow: Left-Right 21">
            <a:extLst>
              <a:ext uri="{FF2B5EF4-FFF2-40B4-BE49-F238E27FC236}">
                <a16:creationId xmlns:a16="http://schemas.microsoft.com/office/drawing/2014/main" id="{82155FD4-F23B-EFDB-B0E0-C42A3012DD48}"/>
              </a:ext>
            </a:extLst>
          </p:cNvPr>
          <p:cNvSpPr/>
          <p:nvPr/>
        </p:nvSpPr>
        <p:spPr>
          <a:xfrm>
            <a:off x="956954" y="1646747"/>
            <a:ext cx="10396846" cy="4437436"/>
          </a:xfrm>
          <a:prstGeom prst="leftRightArrow">
            <a:avLst>
              <a:gd name="adj1" fmla="val 50000"/>
              <a:gd name="adj2" fmla="val 15852"/>
            </a:avLst>
          </a:prstGeom>
          <a:solidFill>
            <a:srgbClr val="FFFFFF">
              <a:alpha val="20000"/>
            </a:srgbClr>
          </a:solidFill>
          <a:ln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1B26E2-74A9-B74E-3500-90E859378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Categorizing LLM Applications </a:t>
            </a:r>
            <a:r>
              <a:rPr lang="en-US" sz="4000" baseline="30000" dirty="0"/>
              <a:t>1)</a:t>
            </a:r>
            <a:endParaRPr lang="de-CH" sz="4000" baseline="300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DDE0D97-8784-4AEC-7D04-5855AF7C2423}"/>
              </a:ext>
            </a:extLst>
          </p:cNvPr>
          <p:cNvSpPr/>
          <p:nvPr/>
        </p:nvSpPr>
        <p:spPr>
          <a:xfrm>
            <a:off x="1004050" y="2137063"/>
            <a:ext cx="2868703" cy="1226844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Q&amp;A on docs / knowledge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support bots</a:t>
            </a:r>
            <a:endParaRPr lang="de-CH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85BEEDE-28DE-7E24-0931-3B145A3B7639}"/>
              </a:ext>
            </a:extLst>
          </p:cNvPr>
          <p:cNvSpPr/>
          <p:nvPr/>
        </p:nvSpPr>
        <p:spPr>
          <a:xfrm>
            <a:off x="7727577" y="1724674"/>
            <a:ext cx="3536577" cy="1271057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Code Assistance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generation &amp; completion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Debugging &amp; refactoring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Documentation generation</a:t>
            </a:r>
            <a:endParaRPr lang="de-CH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4FB1EBB-3FD0-7A08-E9EF-6B40CCA8B4A1}"/>
              </a:ext>
            </a:extLst>
          </p:cNvPr>
          <p:cNvSpPr/>
          <p:nvPr/>
        </p:nvSpPr>
        <p:spPr>
          <a:xfrm>
            <a:off x="1035416" y="3506351"/>
            <a:ext cx="2519092" cy="1325562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Language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Text-to-speech / speech-to-text</a:t>
            </a:r>
            <a:endParaRPr lang="de-CH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7F359C3-D67D-3062-ABBA-3553121242EE}"/>
              </a:ext>
            </a:extLst>
          </p:cNvPr>
          <p:cNvSpPr/>
          <p:nvPr/>
        </p:nvSpPr>
        <p:spPr>
          <a:xfrm>
            <a:off x="4061020" y="2137063"/>
            <a:ext cx="3536577" cy="1028939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Analysis &amp;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cleansing &amp; annotation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Exploratory data analysis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4518D32-BA46-0205-6CA7-C43B6D50BFE9}"/>
              </a:ext>
            </a:extLst>
          </p:cNvPr>
          <p:cNvSpPr/>
          <p:nvPr/>
        </p:nvSpPr>
        <p:spPr>
          <a:xfrm>
            <a:off x="1057838" y="4924594"/>
            <a:ext cx="2761126" cy="1009038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Content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Blog posts, newsletters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Illustrations</a:t>
            </a:r>
            <a:endParaRPr lang="de-CH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6FFCD3C-43DE-B92D-D66C-D16F61BF1A32}"/>
              </a:ext>
            </a:extLst>
          </p:cNvPr>
          <p:cNvSpPr/>
          <p:nvPr/>
        </p:nvSpPr>
        <p:spPr>
          <a:xfrm>
            <a:off x="3937742" y="3311765"/>
            <a:ext cx="3724844" cy="1325563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Conversational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Chat-based customer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 productivity, e.g. task scheduling bot</a:t>
            </a:r>
            <a:endParaRPr lang="de-CH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4FB5F47-5128-3DD2-5C26-5E683C1727F0}"/>
              </a:ext>
            </a:extLst>
          </p:cNvPr>
          <p:cNvSpPr/>
          <p:nvPr/>
        </p:nvSpPr>
        <p:spPr>
          <a:xfrm>
            <a:off x="7736540" y="4128126"/>
            <a:ext cx="2868707" cy="939183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Gaming &amp; Entertainment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NPC dialog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Generating quests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AD141B3-8488-8AA4-A114-337A52D9C90E}"/>
              </a:ext>
            </a:extLst>
          </p:cNvPr>
          <p:cNvSpPr/>
          <p:nvPr/>
        </p:nvSpPr>
        <p:spPr>
          <a:xfrm>
            <a:off x="6970060" y="5122447"/>
            <a:ext cx="4320987" cy="1009038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Personalization &amp;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Personalized travel itineraries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User-specific product recommendation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43CF9DF-DA93-9D22-DBEE-2CA953F9F030}"/>
              </a:ext>
            </a:extLst>
          </p:cNvPr>
          <p:cNvSpPr/>
          <p:nvPr/>
        </p:nvSpPr>
        <p:spPr>
          <a:xfrm>
            <a:off x="3937742" y="4741661"/>
            <a:ext cx="2868707" cy="1041419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Educational &amp;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Language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Personalized tutoring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28131F5-2F13-0382-7DC0-EF8902C83E37}"/>
              </a:ext>
            </a:extLst>
          </p:cNvPr>
          <p:cNvSpPr/>
          <p:nvPr/>
        </p:nvSpPr>
        <p:spPr>
          <a:xfrm>
            <a:off x="7736540" y="3094340"/>
            <a:ext cx="3536577" cy="939183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Decision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Strategy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Scenario-based simulations </a:t>
            </a:r>
            <a:r>
              <a:rPr lang="en-US" baseline="30000" dirty="0"/>
              <a:t>2)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804092-437B-9435-146B-2E10E0580153}"/>
              </a:ext>
            </a:extLst>
          </p:cNvPr>
          <p:cNvSpPr txBox="1"/>
          <p:nvPr/>
        </p:nvSpPr>
        <p:spPr>
          <a:xfrm>
            <a:off x="977153" y="6084183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Generated with ChatGPT, edited</a:t>
            </a:r>
          </a:p>
          <a:p>
            <a:r>
              <a:rPr lang="de-CH" sz="800" dirty="0"/>
              <a:t>2)  https://arxiv.org/html/2407.06486v1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2CB884-6DD0-1C7B-6B6F-B5AA2CC8E173}"/>
              </a:ext>
            </a:extLst>
          </p:cNvPr>
          <p:cNvSpPr txBox="1"/>
          <p:nvPr/>
        </p:nvSpPr>
        <p:spPr>
          <a:xfrm rot="16200000">
            <a:off x="-1378208" y="3635188"/>
            <a:ext cx="4135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Linear, pre-defined workflow</a:t>
            </a:r>
            <a:endParaRPr lang="de-CH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448288-4911-3E10-6B60-D163D2324D75}"/>
              </a:ext>
            </a:extLst>
          </p:cNvPr>
          <p:cNvSpPr txBox="1"/>
          <p:nvPr/>
        </p:nvSpPr>
        <p:spPr>
          <a:xfrm rot="5400000">
            <a:off x="10228943" y="3831374"/>
            <a:ext cx="2623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Dynamic workflow</a:t>
            </a:r>
            <a:endParaRPr lang="de-CH" sz="2400" dirty="0"/>
          </a:p>
        </p:txBody>
      </p:sp>
    </p:spTree>
    <p:extLst>
      <p:ext uri="{BB962C8B-B14F-4D97-AF65-F5344CB8AC3E}">
        <p14:creationId xmlns:p14="http://schemas.microsoft.com/office/powerpoint/2010/main" val="3066803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9E063D9-CDCC-D25E-1EA4-0D754B1B0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Challenges when Coding with LLMs</a:t>
            </a:r>
            <a:endParaRPr lang="de-CH" sz="4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EC6614-C7A5-6158-C8B4-61B1C4594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Input &amp; Output is natural language text -&gt; </a:t>
            </a:r>
            <a:r>
              <a:rPr lang="en-US" sz="2400" dirty="0">
                <a:solidFill>
                  <a:srgbClr val="FFFF00"/>
                </a:solidFill>
              </a:rPr>
              <a:t>fuzzy</a:t>
            </a:r>
          </a:p>
          <a:p>
            <a:r>
              <a:rPr lang="en-US" sz="2400" dirty="0">
                <a:solidFill>
                  <a:srgbClr val="FFFF00"/>
                </a:solidFill>
              </a:rPr>
              <a:t>Non-deterministic</a:t>
            </a:r>
            <a:r>
              <a:rPr lang="en-US" sz="2400" dirty="0"/>
              <a:t> output</a:t>
            </a:r>
          </a:p>
          <a:p>
            <a:r>
              <a:rPr lang="en-US" sz="2400" dirty="0"/>
              <a:t>LLMs are </a:t>
            </a:r>
            <a:r>
              <a:rPr lang="en-US" sz="2400" dirty="0">
                <a:solidFill>
                  <a:srgbClr val="FFFF00"/>
                </a:solidFill>
              </a:rPr>
              <a:t>slow</a:t>
            </a:r>
          </a:p>
          <a:p>
            <a:r>
              <a:rPr lang="en-US" sz="2400" dirty="0"/>
              <a:t>Every call costs money -&gt; can be </a:t>
            </a:r>
            <a:r>
              <a:rPr lang="en-US" sz="2400" dirty="0">
                <a:solidFill>
                  <a:srgbClr val="FFFF00"/>
                </a:solidFill>
              </a:rPr>
              <a:t>expensive </a:t>
            </a:r>
            <a:r>
              <a:rPr lang="en-US" sz="2400" dirty="0"/>
              <a:t>to experiment</a:t>
            </a:r>
          </a:p>
          <a:p>
            <a:r>
              <a:rPr lang="en-US" sz="2400" dirty="0"/>
              <a:t>Fragile (token </a:t>
            </a:r>
            <a:r>
              <a:rPr lang="en-US" sz="2400" dirty="0">
                <a:solidFill>
                  <a:srgbClr val="FFFF00"/>
                </a:solidFill>
              </a:rPr>
              <a:t>limits</a:t>
            </a:r>
            <a:r>
              <a:rPr lang="en-US" sz="2400" dirty="0"/>
              <a:t>, API </a:t>
            </a:r>
            <a:r>
              <a:rPr lang="en-US" sz="2400" dirty="0">
                <a:solidFill>
                  <a:srgbClr val="FFFF00"/>
                </a:solidFill>
              </a:rPr>
              <a:t>responsiveness</a:t>
            </a:r>
            <a:r>
              <a:rPr lang="en-US" sz="2400" dirty="0"/>
              <a:t>, model </a:t>
            </a:r>
            <a:r>
              <a:rPr lang="en-US" sz="2400" dirty="0">
                <a:solidFill>
                  <a:srgbClr val="FFFF00"/>
                </a:solidFill>
              </a:rPr>
              <a:t>lifecycle</a:t>
            </a:r>
            <a:r>
              <a:rPr lang="en-US" sz="2400" dirty="0"/>
              <a:t>)</a:t>
            </a:r>
          </a:p>
          <a:p>
            <a:r>
              <a:rPr lang="en-US" sz="2400" dirty="0"/>
              <a:t>Quantitative </a:t>
            </a:r>
            <a:r>
              <a:rPr lang="en-US" sz="2400" dirty="0">
                <a:solidFill>
                  <a:srgbClr val="FFFF00"/>
                </a:solidFill>
              </a:rPr>
              <a:t>evaluation</a:t>
            </a:r>
            <a:r>
              <a:rPr lang="en-US" sz="2400" dirty="0"/>
              <a:t> is difficult (what is correct, what is wrong?)</a:t>
            </a:r>
          </a:p>
          <a:p>
            <a:r>
              <a:rPr lang="en-US" sz="2400" dirty="0"/>
              <a:t>Therefore: </a:t>
            </a:r>
            <a:r>
              <a:rPr lang="en-US" sz="2400" dirty="0">
                <a:solidFill>
                  <a:srgbClr val="FFFF00"/>
                </a:solidFill>
              </a:rPr>
              <a:t>unit-tests</a:t>
            </a:r>
            <a:r>
              <a:rPr lang="en-US" sz="2400" dirty="0"/>
              <a:t> are difficult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19540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41E1-BAFE-39DF-1A04-BAA939A51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/>
              <a:t>Challenges Illustrated</a:t>
            </a:r>
            <a:endParaRPr lang="de-CH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A31302-0D63-D463-35C1-6CAE8F7A047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645367"/>
          </a:xfrm>
        </p:spPr>
        <p:txBody>
          <a:bodyPr/>
          <a:lstStyle/>
          <a:p>
            <a:r>
              <a:rPr lang="en-US" sz="2400" b="1" dirty="0"/>
              <a:t>Traditional application code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B08307-FDD2-6870-9F0A-A0F789FB4DC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30"/>
            <a:ext cx="5134335" cy="685774"/>
          </a:xfrm>
        </p:spPr>
        <p:txBody>
          <a:bodyPr/>
          <a:lstStyle/>
          <a:p>
            <a:r>
              <a:rPr lang="en-US" sz="2400" b="1" dirty="0"/>
              <a:t>LLM application code</a:t>
            </a:r>
          </a:p>
          <a:p>
            <a:endParaRPr lang="de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CCB761-DD5B-BD47-1AE9-EA8B5192F7C9}"/>
              </a:ext>
            </a:extLst>
          </p:cNvPr>
          <p:cNvSpPr txBox="1">
            <a:spLocks/>
          </p:cNvSpPr>
          <p:nvPr/>
        </p:nvSpPr>
        <p:spPr>
          <a:xfrm>
            <a:off x="838200" y="3214897"/>
            <a:ext cx="5257800" cy="29620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FFFF00"/>
                </a:solidFill>
              </a:rPr>
              <a:t>Deterministic</a:t>
            </a:r>
            <a:r>
              <a:rPr lang="en-US" sz="2400" dirty="0"/>
              <a:t> (same input -&gt; same output)</a:t>
            </a:r>
          </a:p>
          <a:p>
            <a:r>
              <a:rPr lang="en-US" sz="2400" dirty="0">
                <a:solidFill>
                  <a:srgbClr val="FFFF00"/>
                </a:solidFill>
              </a:rPr>
              <a:t>Fast</a:t>
            </a:r>
            <a:r>
              <a:rPr lang="en-US" sz="2400" dirty="0"/>
              <a:t> (microseconds)</a:t>
            </a:r>
          </a:p>
          <a:p>
            <a:r>
              <a:rPr lang="en-US" sz="2400" dirty="0">
                <a:solidFill>
                  <a:srgbClr val="FFFF00"/>
                </a:solidFill>
              </a:rPr>
              <a:t>Easy</a:t>
            </a:r>
            <a:r>
              <a:rPr lang="en-US" sz="2400" dirty="0"/>
              <a:t> to unit-test</a:t>
            </a:r>
          </a:p>
          <a:p>
            <a:pPr lvl="1"/>
            <a:r>
              <a:rPr lang="en-US" sz="2000" dirty="0" err="1"/>
              <a:t>e.q</a:t>
            </a:r>
            <a:r>
              <a:rPr lang="en-US" sz="2000" dirty="0"/>
              <a:t>. </a:t>
            </a:r>
            <a:r>
              <a:rPr lang="en-US" sz="2000" dirty="0" err="1"/>
              <a:t>square_number</a:t>
            </a:r>
            <a:r>
              <a:rPr lang="en-US" sz="2000" dirty="0"/>
              <a:t>(3) must be 9</a:t>
            </a:r>
          </a:p>
          <a:p>
            <a:r>
              <a:rPr lang="en-US" sz="2400" dirty="0">
                <a:solidFill>
                  <a:srgbClr val="FFFF00"/>
                </a:solidFill>
              </a:rPr>
              <a:t>Robust</a:t>
            </a:r>
            <a:r>
              <a:rPr lang="en-US" sz="2400" dirty="0"/>
              <a:t> (will always work)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CE59739-9C28-FA66-5595-D090537EAFC1}"/>
              </a:ext>
            </a:extLst>
          </p:cNvPr>
          <p:cNvSpPr txBox="1">
            <a:spLocks/>
          </p:cNvSpPr>
          <p:nvPr/>
        </p:nvSpPr>
        <p:spPr>
          <a:xfrm>
            <a:off x="6219464" y="3229394"/>
            <a:ext cx="5257800" cy="29620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FFFF00"/>
                </a:solidFill>
              </a:rPr>
              <a:t>Non-Deterministic</a:t>
            </a:r>
            <a:r>
              <a:rPr lang="en-US" sz="2400" dirty="0"/>
              <a:t> (can’t predict output)</a:t>
            </a:r>
          </a:p>
          <a:p>
            <a:r>
              <a:rPr lang="en-US" sz="2400" dirty="0">
                <a:solidFill>
                  <a:srgbClr val="FFFF00"/>
                </a:solidFill>
              </a:rPr>
              <a:t>Slow</a:t>
            </a:r>
            <a:r>
              <a:rPr lang="en-US" sz="2400" dirty="0"/>
              <a:t> (seconds)</a:t>
            </a:r>
          </a:p>
          <a:p>
            <a:r>
              <a:rPr lang="en-US" sz="2400" dirty="0">
                <a:solidFill>
                  <a:srgbClr val="FFFF00"/>
                </a:solidFill>
              </a:rPr>
              <a:t>Difficult</a:t>
            </a:r>
            <a:r>
              <a:rPr lang="en-US" sz="2400" dirty="0"/>
              <a:t> to unit-test</a:t>
            </a:r>
          </a:p>
          <a:p>
            <a:pPr lvl="1"/>
            <a:r>
              <a:rPr lang="en-US" sz="2000" dirty="0"/>
              <a:t>E.g. </a:t>
            </a:r>
            <a:r>
              <a:rPr lang="en-US" sz="2000" dirty="0" err="1"/>
              <a:t>answer_question</a:t>
            </a:r>
            <a:r>
              <a:rPr lang="en-US" sz="2000" dirty="0"/>
              <a:t>(“what is an </a:t>
            </a:r>
            <a:r>
              <a:rPr lang="en-US" sz="2000" dirty="0" err="1"/>
              <a:t>llm</a:t>
            </a:r>
            <a:r>
              <a:rPr lang="en-US" sz="2000" dirty="0"/>
              <a:t>?”) must return what exactly?</a:t>
            </a:r>
          </a:p>
          <a:p>
            <a:r>
              <a:rPr lang="en-US" sz="2400" dirty="0">
                <a:solidFill>
                  <a:srgbClr val="FFFF00"/>
                </a:solidFill>
              </a:rPr>
              <a:t>Fragile</a:t>
            </a:r>
            <a:r>
              <a:rPr lang="en-US" sz="2400" dirty="0"/>
              <a:t> (depending on load the model might be slower or even unavailable)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345022-1204-1BEB-927D-24551DA9B086}"/>
              </a:ext>
            </a:extLst>
          </p:cNvPr>
          <p:cNvSpPr txBox="1"/>
          <p:nvPr/>
        </p:nvSpPr>
        <p:spPr>
          <a:xfrm>
            <a:off x="907868" y="2476103"/>
            <a:ext cx="4285895" cy="46739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square_number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: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8482D-63BA-3CDF-03A6-0265BDB064EF}"/>
              </a:ext>
            </a:extLst>
          </p:cNvPr>
          <p:cNvSpPr txBox="1"/>
          <p:nvPr/>
        </p:nvSpPr>
        <p:spPr>
          <a:xfrm>
            <a:off x="6288677" y="2476104"/>
            <a:ext cx="4285895" cy="46739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answer_question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: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llm.process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53591187"/>
      </p:ext>
    </p:extLst>
  </p:cSld>
  <p:clrMapOvr>
    <a:masterClrMapping/>
  </p:clrMapOvr>
</p:sld>
</file>

<file path=ppt/theme/theme1.xml><?xml version="1.0" encoding="utf-8"?>
<a:theme xmlns:a="http://schemas.openxmlformats.org/drawingml/2006/main" name="MS_Science_BW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S_Science_BW" id="{69B8139F-71A2-4C57-9451-74BBFA26282E}" vid="{E1B41094-13AD-419F-8FCD-C4CF9547ABD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7">
    <wetp:webextensionref xmlns:r="http://schemas.openxmlformats.org/officeDocument/2006/relationships" r:id="rId1"/>
  </wetp:taskpane>
  <wetp:taskpane dockstate="right" visibility="0" width="350" row="8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5B17FC76-6828-4CC3-9399-89AC8D424E06}">
  <we:reference id="wa200005566" version="3.0.0.1" store="en-US" storeType="OMEX"/>
  <we:alternateReferences>
    <we:reference id="wa200005566" version="3.0.0.1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920CE064-61EC-40A6-BC15-47C0D68649DB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MS_Science_BW</Template>
  <TotalTime>0</TotalTime>
  <Words>1855</Words>
  <Application>Microsoft Office PowerPoint</Application>
  <PresentationFormat>Widescreen</PresentationFormat>
  <Paragraphs>293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Calibri Light</vt:lpstr>
      <vt:lpstr>Consolas</vt:lpstr>
      <vt:lpstr>Courier New</vt:lpstr>
      <vt:lpstr>Wingdings</vt:lpstr>
      <vt:lpstr>MS_Science_BW</vt:lpstr>
      <vt:lpstr>Introduction to LangChain</vt:lpstr>
      <vt:lpstr>Agenda</vt:lpstr>
      <vt:lpstr>What is langchain and why do we need it?</vt:lpstr>
      <vt:lpstr>Defining terms: LLM</vt:lpstr>
      <vt:lpstr>Traditional ML Model vs. LLM</vt:lpstr>
      <vt:lpstr>Three Categories of Applications</vt:lpstr>
      <vt:lpstr>Categorizing LLM Applications 1)</vt:lpstr>
      <vt:lpstr>Challenges when Coding with LLMs</vt:lpstr>
      <vt:lpstr>Challenges Illustrated</vt:lpstr>
      <vt:lpstr>LangChain Addresses these Challenges</vt:lpstr>
      <vt:lpstr>Key components of LangChain</vt:lpstr>
      <vt:lpstr>LangChain, LangSmith, LangGraph</vt:lpstr>
      <vt:lpstr>What the Chain in LangChain means</vt:lpstr>
      <vt:lpstr>Retrievers, Vector-Stores &amp; Memory</vt:lpstr>
      <vt:lpstr>When a Chain is too static, we use Agents</vt:lpstr>
      <vt:lpstr>An Agent is nothing without a Tool</vt:lpstr>
      <vt:lpstr>When one Agent is not enough: LangGraph</vt:lpstr>
      <vt:lpstr>Integrating 3rd party APIs</vt:lpstr>
      <vt:lpstr>Evaluation with LangSmith</vt:lpstr>
      <vt:lpstr>Examples</vt:lpstr>
      <vt:lpstr>Adding dynamic behavior: Agents</vt:lpstr>
      <vt:lpstr>Practical Use Cases</vt:lpstr>
      <vt:lpstr>Chains: where LangChain got its name from</vt:lpstr>
      <vt:lpstr>Sample code</vt:lpstr>
      <vt:lpstr>Resources</vt:lpstr>
      <vt:lpstr>Conclusions</vt:lpstr>
      <vt:lpstr>Setting everything up</vt:lpstr>
      <vt:lpstr>Create an environment, install langchain</vt:lpstr>
      <vt:lpstr>Store your secrets</vt:lpstr>
      <vt:lpstr>Using Azure OpenAI</vt:lpstr>
      <vt:lpstr>Thank you  Pascal Simon https://github.com/ps78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LangChain Framework</dc:title>
  <dc:subject/>
  <dc:creator/>
  <cp:keywords/>
  <dc:description>generated using python-pptx</dc:description>
  <cp:lastModifiedBy>Pascal Simon</cp:lastModifiedBy>
  <cp:revision>75</cp:revision>
  <dcterms:created xsi:type="dcterms:W3CDTF">2013-01-27T09:14:16Z</dcterms:created>
  <dcterms:modified xsi:type="dcterms:W3CDTF">2024-11-24T21:10:39Z</dcterms:modified>
  <cp:category/>
</cp:coreProperties>
</file>

<file path=docProps/thumbnail.jpeg>
</file>